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2" r:id="rId3"/>
    <p:sldId id="300" r:id="rId4"/>
    <p:sldId id="333" r:id="rId5"/>
    <p:sldId id="334" r:id="rId6"/>
    <p:sldId id="335" r:id="rId7"/>
    <p:sldId id="299" r:id="rId8"/>
    <p:sldId id="336" r:id="rId9"/>
    <p:sldId id="257" r:id="rId10"/>
    <p:sldId id="323" r:id="rId11"/>
    <p:sldId id="337" r:id="rId12"/>
    <p:sldId id="324" r:id="rId13"/>
    <p:sldId id="338" r:id="rId14"/>
    <p:sldId id="261" r:id="rId15"/>
    <p:sldId id="262" r:id="rId16"/>
    <p:sldId id="339" r:id="rId17"/>
    <p:sldId id="340" r:id="rId18"/>
    <p:sldId id="330" r:id="rId19"/>
    <p:sldId id="294" r:id="rId20"/>
    <p:sldId id="293" r:id="rId21"/>
    <p:sldId id="270" r:id="rId22"/>
    <p:sldId id="341" r:id="rId23"/>
    <p:sldId id="285" r:id="rId24"/>
    <p:sldId id="286" r:id="rId25"/>
  </p:sldIdLst>
  <p:sldSz cx="12192000" cy="6858000"/>
  <p:notesSz cx="6858000" cy="9144000"/>
  <p:defaultText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27" autoAdjust="0"/>
    <p:restoredTop sz="94660"/>
  </p:normalViewPr>
  <p:slideViewPr>
    <p:cSldViewPr snapToGrid="0">
      <p:cViewPr varScale="1">
        <p:scale>
          <a:sx n="89" d="100"/>
          <a:sy n="89" d="100"/>
        </p:scale>
        <p:origin x="269"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6BB2DE-CFB5-4142-B6EF-BA8F3AC969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e-IL"/>
          </a:p>
        </p:txBody>
      </p:sp>
      <p:sp>
        <p:nvSpPr>
          <p:cNvPr id="3" name="Subtitle 2">
            <a:extLst>
              <a:ext uri="{FF2B5EF4-FFF2-40B4-BE49-F238E27FC236}">
                <a16:creationId xmlns:a16="http://schemas.microsoft.com/office/drawing/2014/main" xmlns="" id="{F508EF32-B1DC-43FF-8932-E385594019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e-IL"/>
          </a:p>
        </p:txBody>
      </p:sp>
      <p:sp>
        <p:nvSpPr>
          <p:cNvPr id="4" name="Date Placeholder 3">
            <a:extLst>
              <a:ext uri="{FF2B5EF4-FFF2-40B4-BE49-F238E27FC236}">
                <a16:creationId xmlns:a16="http://schemas.microsoft.com/office/drawing/2014/main" xmlns="" id="{10EA9A5F-0F9F-42D9-AB15-02F039D00EDF}"/>
              </a:ext>
            </a:extLst>
          </p:cNvPr>
          <p:cNvSpPr>
            <a:spLocks noGrp="1"/>
          </p:cNvSpPr>
          <p:nvPr>
            <p:ph type="dt" sz="half" idx="10"/>
          </p:nvPr>
        </p:nvSpPr>
        <p:spPr/>
        <p:txBody>
          <a:bodyPr/>
          <a:lstStyle/>
          <a:p>
            <a:fld id="{F5A462DD-AA42-49FC-B233-421579C541F2}" type="datetimeFigureOut">
              <a:rPr lang="he-IL" smtClean="0"/>
              <a:t>ו'/סיון/תשע"ט</a:t>
            </a:fld>
            <a:endParaRPr lang="he-IL"/>
          </a:p>
        </p:txBody>
      </p:sp>
      <p:sp>
        <p:nvSpPr>
          <p:cNvPr id="5" name="Footer Placeholder 4">
            <a:extLst>
              <a:ext uri="{FF2B5EF4-FFF2-40B4-BE49-F238E27FC236}">
                <a16:creationId xmlns:a16="http://schemas.microsoft.com/office/drawing/2014/main" xmlns="" id="{4143375E-E142-4705-8B61-B2FDCDEDFF1F}"/>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xmlns="" id="{562E3091-6348-4535-A093-32CFA097B08C}"/>
              </a:ext>
            </a:extLst>
          </p:cNvPr>
          <p:cNvSpPr>
            <a:spLocks noGrp="1"/>
          </p:cNvSpPr>
          <p:nvPr>
            <p:ph type="sldNum" sz="quarter" idx="12"/>
          </p:nvPr>
        </p:nvSpPr>
        <p:spPr/>
        <p:txBody>
          <a:bodyPr/>
          <a:lstStyle/>
          <a:p>
            <a:fld id="{CF7F1A95-496A-4A69-ABA3-124FF12561EC}" type="slidenum">
              <a:rPr lang="he-IL" smtClean="0"/>
              <a:t>‹#›</a:t>
            </a:fld>
            <a:endParaRPr lang="he-IL"/>
          </a:p>
        </p:txBody>
      </p:sp>
    </p:spTree>
    <p:extLst>
      <p:ext uri="{BB962C8B-B14F-4D97-AF65-F5344CB8AC3E}">
        <p14:creationId xmlns:p14="http://schemas.microsoft.com/office/powerpoint/2010/main" val="4012903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4BD93D-486C-4C7C-A74E-97AB58AFDBD5}"/>
              </a:ext>
            </a:extLst>
          </p:cNvPr>
          <p:cNvSpPr>
            <a:spLocks noGrp="1"/>
          </p:cNvSpPr>
          <p:nvPr>
            <p:ph type="title"/>
          </p:nvPr>
        </p:nvSpPr>
        <p:spPr/>
        <p:txBody>
          <a:bodyPr/>
          <a:lstStyle/>
          <a:p>
            <a:r>
              <a:rPr lang="en-US"/>
              <a:t>Click to edit Master title style</a:t>
            </a:r>
            <a:endParaRPr lang="he-IL"/>
          </a:p>
        </p:txBody>
      </p:sp>
      <p:sp>
        <p:nvSpPr>
          <p:cNvPr id="3" name="Vertical Text Placeholder 2">
            <a:extLst>
              <a:ext uri="{FF2B5EF4-FFF2-40B4-BE49-F238E27FC236}">
                <a16:creationId xmlns:a16="http://schemas.microsoft.com/office/drawing/2014/main" xmlns="" id="{02155B8A-E406-42F6-8609-59B91BEA39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xmlns="" id="{73C42207-0005-4B68-84EB-83FE0D4FC63C}"/>
              </a:ext>
            </a:extLst>
          </p:cNvPr>
          <p:cNvSpPr>
            <a:spLocks noGrp="1"/>
          </p:cNvSpPr>
          <p:nvPr>
            <p:ph type="dt" sz="half" idx="10"/>
          </p:nvPr>
        </p:nvSpPr>
        <p:spPr/>
        <p:txBody>
          <a:bodyPr/>
          <a:lstStyle/>
          <a:p>
            <a:fld id="{F5A462DD-AA42-49FC-B233-421579C541F2}" type="datetimeFigureOut">
              <a:rPr lang="he-IL" smtClean="0"/>
              <a:t>ו'/סיון/תשע"ט</a:t>
            </a:fld>
            <a:endParaRPr lang="he-IL"/>
          </a:p>
        </p:txBody>
      </p:sp>
      <p:sp>
        <p:nvSpPr>
          <p:cNvPr id="5" name="Footer Placeholder 4">
            <a:extLst>
              <a:ext uri="{FF2B5EF4-FFF2-40B4-BE49-F238E27FC236}">
                <a16:creationId xmlns:a16="http://schemas.microsoft.com/office/drawing/2014/main" xmlns="" id="{15F59FE0-8237-4FBE-8D2D-EDE32F2F705F}"/>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xmlns="" id="{7BBD0E36-1851-4ECB-B51C-0699ACE6C17E}"/>
              </a:ext>
            </a:extLst>
          </p:cNvPr>
          <p:cNvSpPr>
            <a:spLocks noGrp="1"/>
          </p:cNvSpPr>
          <p:nvPr>
            <p:ph type="sldNum" sz="quarter" idx="12"/>
          </p:nvPr>
        </p:nvSpPr>
        <p:spPr/>
        <p:txBody>
          <a:bodyPr/>
          <a:lstStyle/>
          <a:p>
            <a:fld id="{CF7F1A95-496A-4A69-ABA3-124FF12561EC}" type="slidenum">
              <a:rPr lang="he-IL" smtClean="0"/>
              <a:t>‹#›</a:t>
            </a:fld>
            <a:endParaRPr lang="he-IL"/>
          </a:p>
        </p:txBody>
      </p:sp>
    </p:spTree>
    <p:extLst>
      <p:ext uri="{BB962C8B-B14F-4D97-AF65-F5344CB8AC3E}">
        <p14:creationId xmlns:p14="http://schemas.microsoft.com/office/powerpoint/2010/main" val="39510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3927496-7C40-441E-A911-84260706D1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he-IL"/>
          </a:p>
        </p:txBody>
      </p:sp>
      <p:sp>
        <p:nvSpPr>
          <p:cNvPr id="3" name="Vertical Text Placeholder 2">
            <a:extLst>
              <a:ext uri="{FF2B5EF4-FFF2-40B4-BE49-F238E27FC236}">
                <a16:creationId xmlns:a16="http://schemas.microsoft.com/office/drawing/2014/main" xmlns="" id="{E2FF45A6-D1E1-49AD-A281-C9384F636C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xmlns="" id="{00C1FF51-50C8-4EA2-B042-1D2D95B794D4}"/>
              </a:ext>
            </a:extLst>
          </p:cNvPr>
          <p:cNvSpPr>
            <a:spLocks noGrp="1"/>
          </p:cNvSpPr>
          <p:nvPr>
            <p:ph type="dt" sz="half" idx="10"/>
          </p:nvPr>
        </p:nvSpPr>
        <p:spPr/>
        <p:txBody>
          <a:bodyPr/>
          <a:lstStyle/>
          <a:p>
            <a:fld id="{F5A462DD-AA42-49FC-B233-421579C541F2}" type="datetimeFigureOut">
              <a:rPr lang="he-IL" smtClean="0"/>
              <a:t>ו'/סיון/תשע"ט</a:t>
            </a:fld>
            <a:endParaRPr lang="he-IL"/>
          </a:p>
        </p:txBody>
      </p:sp>
      <p:sp>
        <p:nvSpPr>
          <p:cNvPr id="5" name="Footer Placeholder 4">
            <a:extLst>
              <a:ext uri="{FF2B5EF4-FFF2-40B4-BE49-F238E27FC236}">
                <a16:creationId xmlns:a16="http://schemas.microsoft.com/office/drawing/2014/main" xmlns="" id="{63301C1D-B7E8-4C25-9BC7-38BC972F2D0F}"/>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xmlns="" id="{BCDD3883-21F9-48B4-87B2-AB3DDE4147A1}"/>
              </a:ext>
            </a:extLst>
          </p:cNvPr>
          <p:cNvSpPr>
            <a:spLocks noGrp="1"/>
          </p:cNvSpPr>
          <p:nvPr>
            <p:ph type="sldNum" sz="quarter" idx="12"/>
          </p:nvPr>
        </p:nvSpPr>
        <p:spPr/>
        <p:txBody>
          <a:bodyPr/>
          <a:lstStyle/>
          <a:p>
            <a:fld id="{CF7F1A95-496A-4A69-ABA3-124FF12561EC}" type="slidenum">
              <a:rPr lang="he-IL" smtClean="0"/>
              <a:t>‹#›</a:t>
            </a:fld>
            <a:endParaRPr lang="he-IL"/>
          </a:p>
        </p:txBody>
      </p:sp>
    </p:spTree>
    <p:extLst>
      <p:ext uri="{BB962C8B-B14F-4D97-AF65-F5344CB8AC3E}">
        <p14:creationId xmlns:p14="http://schemas.microsoft.com/office/powerpoint/2010/main" val="831876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xmlns="" id="{E4D83692-28D9-43FE-9556-8A397EC09AA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80D872CB-CF17-40DF-9F42-D361485DFA2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423552D8-F70F-4597-BAC3-AE8B4E13D174}"/>
              </a:ext>
            </a:extLst>
          </p:cNvPr>
          <p:cNvSpPr>
            <a:spLocks noGrp="1" noChangeArrowheads="1"/>
          </p:cNvSpPr>
          <p:nvPr>
            <p:ph type="sldNum" sz="quarter" idx="12"/>
          </p:nvPr>
        </p:nvSpPr>
        <p:spPr>
          <a:ln/>
        </p:spPr>
        <p:txBody>
          <a:bodyPr/>
          <a:lstStyle>
            <a:lvl1pPr>
              <a:defRPr/>
            </a:lvl1pPr>
          </a:lstStyle>
          <a:p>
            <a:pPr>
              <a:defRPr/>
            </a:pPr>
            <a:fld id="{629DF4A1-EEC3-4EE1-B7E2-6DC6EBC983D4}" type="slidenum">
              <a:rPr lang="ar-SA" altLang="he-IL"/>
              <a:pPr>
                <a:defRPr/>
              </a:pPr>
              <a:t>‹#›</a:t>
            </a:fld>
            <a:endParaRPr lang="en-US" altLang="he-IL"/>
          </a:p>
        </p:txBody>
      </p:sp>
    </p:spTree>
    <p:extLst>
      <p:ext uri="{BB962C8B-B14F-4D97-AF65-F5344CB8AC3E}">
        <p14:creationId xmlns:p14="http://schemas.microsoft.com/office/powerpoint/2010/main" val="1059549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FD93A7-7D6D-47AA-AD49-D01B1C78F375}"/>
              </a:ext>
            </a:extLst>
          </p:cNvPr>
          <p:cNvSpPr>
            <a:spLocks noGrp="1"/>
          </p:cNvSpPr>
          <p:nvPr>
            <p:ph type="title"/>
          </p:nvPr>
        </p:nvSpPr>
        <p:spPr/>
        <p:txBody>
          <a:bodyPr/>
          <a:lstStyle/>
          <a:p>
            <a:r>
              <a:rPr lang="en-US"/>
              <a:t>Click to edit Master title style</a:t>
            </a:r>
            <a:endParaRPr lang="he-IL"/>
          </a:p>
        </p:txBody>
      </p:sp>
      <p:sp>
        <p:nvSpPr>
          <p:cNvPr id="3" name="Content Placeholder 2">
            <a:extLst>
              <a:ext uri="{FF2B5EF4-FFF2-40B4-BE49-F238E27FC236}">
                <a16:creationId xmlns:a16="http://schemas.microsoft.com/office/drawing/2014/main" xmlns="" id="{51869C22-CA24-4939-A70A-09A28E39A7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xmlns="" id="{3B7E5668-2671-49B9-8A6F-E91EC5693119}"/>
              </a:ext>
            </a:extLst>
          </p:cNvPr>
          <p:cNvSpPr>
            <a:spLocks noGrp="1"/>
          </p:cNvSpPr>
          <p:nvPr>
            <p:ph type="dt" sz="half" idx="10"/>
          </p:nvPr>
        </p:nvSpPr>
        <p:spPr/>
        <p:txBody>
          <a:bodyPr/>
          <a:lstStyle/>
          <a:p>
            <a:fld id="{F5A462DD-AA42-49FC-B233-421579C541F2}" type="datetimeFigureOut">
              <a:rPr lang="he-IL" smtClean="0"/>
              <a:t>ו'/סיון/תשע"ט</a:t>
            </a:fld>
            <a:endParaRPr lang="he-IL"/>
          </a:p>
        </p:txBody>
      </p:sp>
      <p:sp>
        <p:nvSpPr>
          <p:cNvPr id="5" name="Footer Placeholder 4">
            <a:extLst>
              <a:ext uri="{FF2B5EF4-FFF2-40B4-BE49-F238E27FC236}">
                <a16:creationId xmlns:a16="http://schemas.microsoft.com/office/drawing/2014/main" xmlns="" id="{A8F94C06-E7D0-44EE-91C0-D6BEE62A2234}"/>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xmlns="" id="{5F64A3BF-4C75-4A25-A492-0D660374C137}"/>
              </a:ext>
            </a:extLst>
          </p:cNvPr>
          <p:cNvSpPr>
            <a:spLocks noGrp="1"/>
          </p:cNvSpPr>
          <p:nvPr>
            <p:ph type="sldNum" sz="quarter" idx="12"/>
          </p:nvPr>
        </p:nvSpPr>
        <p:spPr/>
        <p:txBody>
          <a:bodyPr/>
          <a:lstStyle/>
          <a:p>
            <a:fld id="{CF7F1A95-496A-4A69-ABA3-124FF12561EC}" type="slidenum">
              <a:rPr lang="he-IL" smtClean="0"/>
              <a:t>‹#›</a:t>
            </a:fld>
            <a:endParaRPr lang="he-IL"/>
          </a:p>
        </p:txBody>
      </p:sp>
    </p:spTree>
    <p:extLst>
      <p:ext uri="{BB962C8B-B14F-4D97-AF65-F5344CB8AC3E}">
        <p14:creationId xmlns:p14="http://schemas.microsoft.com/office/powerpoint/2010/main" val="76130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02541-890B-4B0D-B94B-4EA8DE3EBA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e-IL"/>
          </a:p>
        </p:txBody>
      </p:sp>
      <p:sp>
        <p:nvSpPr>
          <p:cNvPr id="3" name="Text Placeholder 2">
            <a:extLst>
              <a:ext uri="{FF2B5EF4-FFF2-40B4-BE49-F238E27FC236}">
                <a16:creationId xmlns:a16="http://schemas.microsoft.com/office/drawing/2014/main" xmlns="" id="{9AEF6C9D-4633-4B56-B292-28427A6CFC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6286EAB-F57F-47AF-BA18-33925A1591B0}"/>
              </a:ext>
            </a:extLst>
          </p:cNvPr>
          <p:cNvSpPr>
            <a:spLocks noGrp="1"/>
          </p:cNvSpPr>
          <p:nvPr>
            <p:ph type="dt" sz="half" idx="10"/>
          </p:nvPr>
        </p:nvSpPr>
        <p:spPr/>
        <p:txBody>
          <a:bodyPr/>
          <a:lstStyle/>
          <a:p>
            <a:fld id="{F5A462DD-AA42-49FC-B233-421579C541F2}" type="datetimeFigureOut">
              <a:rPr lang="he-IL" smtClean="0"/>
              <a:t>ו'/סיון/תשע"ט</a:t>
            </a:fld>
            <a:endParaRPr lang="he-IL"/>
          </a:p>
        </p:txBody>
      </p:sp>
      <p:sp>
        <p:nvSpPr>
          <p:cNvPr id="5" name="Footer Placeholder 4">
            <a:extLst>
              <a:ext uri="{FF2B5EF4-FFF2-40B4-BE49-F238E27FC236}">
                <a16:creationId xmlns:a16="http://schemas.microsoft.com/office/drawing/2014/main" xmlns="" id="{080F42B1-56F3-4286-AD7D-82D9FE31F483}"/>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xmlns="" id="{E4C69D6F-041F-4D22-89EB-40284DB52A76}"/>
              </a:ext>
            </a:extLst>
          </p:cNvPr>
          <p:cNvSpPr>
            <a:spLocks noGrp="1"/>
          </p:cNvSpPr>
          <p:nvPr>
            <p:ph type="sldNum" sz="quarter" idx="12"/>
          </p:nvPr>
        </p:nvSpPr>
        <p:spPr/>
        <p:txBody>
          <a:bodyPr/>
          <a:lstStyle/>
          <a:p>
            <a:fld id="{CF7F1A95-496A-4A69-ABA3-124FF12561EC}" type="slidenum">
              <a:rPr lang="he-IL" smtClean="0"/>
              <a:t>‹#›</a:t>
            </a:fld>
            <a:endParaRPr lang="he-IL"/>
          </a:p>
        </p:txBody>
      </p:sp>
    </p:spTree>
    <p:extLst>
      <p:ext uri="{BB962C8B-B14F-4D97-AF65-F5344CB8AC3E}">
        <p14:creationId xmlns:p14="http://schemas.microsoft.com/office/powerpoint/2010/main" val="951847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CB68F7-9CE9-4255-ABF6-3CB20133C4E2}"/>
              </a:ext>
            </a:extLst>
          </p:cNvPr>
          <p:cNvSpPr>
            <a:spLocks noGrp="1"/>
          </p:cNvSpPr>
          <p:nvPr>
            <p:ph type="title"/>
          </p:nvPr>
        </p:nvSpPr>
        <p:spPr/>
        <p:txBody>
          <a:bodyPr/>
          <a:lstStyle/>
          <a:p>
            <a:r>
              <a:rPr lang="en-US"/>
              <a:t>Click to edit Master title style</a:t>
            </a:r>
            <a:endParaRPr lang="he-IL"/>
          </a:p>
        </p:txBody>
      </p:sp>
      <p:sp>
        <p:nvSpPr>
          <p:cNvPr id="3" name="Content Placeholder 2">
            <a:extLst>
              <a:ext uri="{FF2B5EF4-FFF2-40B4-BE49-F238E27FC236}">
                <a16:creationId xmlns:a16="http://schemas.microsoft.com/office/drawing/2014/main" xmlns="" id="{7A9ED797-0244-4935-9CDF-D0A23F25A0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a:extLst>
              <a:ext uri="{FF2B5EF4-FFF2-40B4-BE49-F238E27FC236}">
                <a16:creationId xmlns:a16="http://schemas.microsoft.com/office/drawing/2014/main" xmlns="" id="{4BF2E57B-2AD4-414A-A75D-504B35AF07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Date Placeholder 4">
            <a:extLst>
              <a:ext uri="{FF2B5EF4-FFF2-40B4-BE49-F238E27FC236}">
                <a16:creationId xmlns:a16="http://schemas.microsoft.com/office/drawing/2014/main" xmlns="" id="{29B95F86-B385-47A6-A901-EDFF4A95C3DD}"/>
              </a:ext>
            </a:extLst>
          </p:cNvPr>
          <p:cNvSpPr>
            <a:spLocks noGrp="1"/>
          </p:cNvSpPr>
          <p:nvPr>
            <p:ph type="dt" sz="half" idx="10"/>
          </p:nvPr>
        </p:nvSpPr>
        <p:spPr/>
        <p:txBody>
          <a:bodyPr/>
          <a:lstStyle/>
          <a:p>
            <a:fld id="{F5A462DD-AA42-49FC-B233-421579C541F2}" type="datetimeFigureOut">
              <a:rPr lang="he-IL" smtClean="0"/>
              <a:t>ו'/סיון/תשע"ט</a:t>
            </a:fld>
            <a:endParaRPr lang="he-IL"/>
          </a:p>
        </p:txBody>
      </p:sp>
      <p:sp>
        <p:nvSpPr>
          <p:cNvPr id="6" name="Footer Placeholder 5">
            <a:extLst>
              <a:ext uri="{FF2B5EF4-FFF2-40B4-BE49-F238E27FC236}">
                <a16:creationId xmlns:a16="http://schemas.microsoft.com/office/drawing/2014/main" xmlns="" id="{DCDD5B0E-9F1B-4680-99AC-AB4DDD3772E9}"/>
              </a:ext>
            </a:extLst>
          </p:cNvPr>
          <p:cNvSpPr>
            <a:spLocks noGrp="1"/>
          </p:cNvSpPr>
          <p:nvPr>
            <p:ph type="ftr" sz="quarter" idx="11"/>
          </p:nvPr>
        </p:nvSpPr>
        <p:spPr/>
        <p:txBody>
          <a:bodyPr/>
          <a:lstStyle/>
          <a:p>
            <a:endParaRPr lang="he-IL"/>
          </a:p>
        </p:txBody>
      </p:sp>
      <p:sp>
        <p:nvSpPr>
          <p:cNvPr id="7" name="Slide Number Placeholder 6">
            <a:extLst>
              <a:ext uri="{FF2B5EF4-FFF2-40B4-BE49-F238E27FC236}">
                <a16:creationId xmlns:a16="http://schemas.microsoft.com/office/drawing/2014/main" xmlns="" id="{0B58A744-085E-47F4-A6A5-8B310AC6FD21}"/>
              </a:ext>
            </a:extLst>
          </p:cNvPr>
          <p:cNvSpPr>
            <a:spLocks noGrp="1"/>
          </p:cNvSpPr>
          <p:nvPr>
            <p:ph type="sldNum" sz="quarter" idx="12"/>
          </p:nvPr>
        </p:nvSpPr>
        <p:spPr/>
        <p:txBody>
          <a:bodyPr/>
          <a:lstStyle/>
          <a:p>
            <a:fld id="{CF7F1A95-496A-4A69-ABA3-124FF12561EC}" type="slidenum">
              <a:rPr lang="he-IL" smtClean="0"/>
              <a:t>‹#›</a:t>
            </a:fld>
            <a:endParaRPr lang="he-IL"/>
          </a:p>
        </p:txBody>
      </p:sp>
    </p:spTree>
    <p:extLst>
      <p:ext uri="{BB962C8B-B14F-4D97-AF65-F5344CB8AC3E}">
        <p14:creationId xmlns:p14="http://schemas.microsoft.com/office/powerpoint/2010/main" val="128791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BD8E2D-0211-48E8-877B-B5A74E6A291B}"/>
              </a:ext>
            </a:extLst>
          </p:cNvPr>
          <p:cNvSpPr>
            <a:spLocks noGrp="1"/>
          </p:cNvSpPr>
          <p:nvPr>
            <p:ph type="title"/>
          </p:nvPr>
        </p:nvSpPr>
        <p:spPr>
          <a:xfrm>
            <a:off x="839788" y="365125"/>
            <a:ext cx="10515600" cy="1325563"/>
          </a:xfrm>
        </p:spPr>
        <p:txBody>
          <a:bodyPr/>
          <a:lstStyle/>
          <a:p>
            <a:r>
              <a:rPr lang="en-US"/>
              <a:t>Click to edit Master title style</a:t>
            </a:r>
            <a:endParaRPr lang="he-IL"/>
          </a:p>
        </p:txBody>
      </p:sp>
      <p:sp>
        <p:nvSpPr>
          <p:cNvPr id="3" name="Text Placeholder 2">
            <a:extLst>
              <a:ext uri="{FF2B5EF4-FFF2-40B4-BE49-F238E27FC236}">
                <a16:creationId xmlns:a16="http://schemas.microsoft.com/office/drawing/2014/main" xmlns="" id="{5761F212-A951-4DCD-9D90-18C27EDDB9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B142D75-3919-4182-85A3-52251DA83F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a:extLst>
              <a:ext uri="{FF2B5EF4-FFF2-40B4-BE49-F238E27FC236}">
                <a16:creationId xmlns:a16="http://schemas.microsoft.com/office/drawing/2014/main" xmlns="" id="{3166E4CB-2C0C-4E02-A4D8-D349EAF0B8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CF979AA-E93D-47D7-839E-136CE4E059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Date Placeholder 6">
            <a:extLst>
              <a:ext uri="{FF2B5EF4-FFF2-40B4-BE49-F238E27FC236}">
                <a16:creationId xmlns:a16="http://schemas.microsoft.com/office/drawing/2014/main" xmlns="" id="{E6C4E542-CA85-49CB-B062-FBFA1A87B91A}"/>
              </a:ext>
            </a:extLst>
          </p:cNvPr>
          <p:cNvSpPr>
            <a:spLocks noGrp="1"/>
          </p:cNvSpPr>
          <p:nvPr>
            <p:ph type="dt" sz="half" idx="10"/>
          </p:nvPr>
        </p:nvSpPr>
        <p:spPr/>
        <p:txBody>
          <a:bodyPr/>
          <a:lstStyle/>
          <a:p>
            <a:fld id="{F5A462DD-AA42-49FC-B233-421579C541F2}" type="datetimeFigureOut">
              <a:rPr lang="he-IL" smtClean="0"/>
              <a:t>ו'/סיון/תשע"ט</a:t>
            </a:fld>
            <a:endParaRPr lang="he-IL"/>
          </a:p>
        </p:txBody>
      </p:sp>
      <p:sp>
        <p:nvSpPr>
          <p:cNvPr id="8" name="Footer Placeholder 7">
            <a:extLst>
              <a:ext uri="{FF2B5EF4-FFF2-40B4-BE49-F238E27FC236}">
                <a16:creationId xmlns:a16="http://schemas.microsoft.com/office/drawing/2014/main" xmlns="" id="{E803A5C9-512F-4E80-BD4D-7FCB3DB4C0F4}"/>
              </a:ext>
            </a:extLst>
          </p:cNvPr>
          <p:cNvSpPr>
            <a:spLocks noGrp="1"/>
          </p:cNvSpPr>
          <p:nvPr>
            <p:ph type="ftr" sz="quarter" idx="11"/>
          </p:nvPr>
        </p:nvSpPr>
        <p:spPr/>
        <p:txBody>
          <a:bodyPr/>
          <a:lstStyle/>
          <a:p>
            <a:endParaRPr lang="he-IL"/>
          </a:p>
        </p:txBody>
      </p:sp>
      <p:sp>
        <p:nvSpPr>
          <p:cNvPr id="9" name="Slide Number Placeholder 8">
            <a:extLst>
              <a:ext uri="{FF2B5EF4-FFF2-40B4-BE49-F238E27FC236}">
                <a16:creationId xmlns:a16="http://schemas.microsoft.com/office/drawing/2014/main" xmlns="" id="{0441B055-73EE-4C42-8ABD-974CD390E98A}"/>
              </a:ext>
            </a:extLst>
          </p:cNvPr>
          <p:cNvSpPr>
            <a:spLocks noGrp="1"/>
          </p:cNvSpPr>
          <p:nvPr>
            <p:ph type="sldNum" sz="quarter" idx="12"/>
          </p:nvPr>
        </p:nvSpPr>
        <p:spPr/>
        <p:txBody>
          <a:bodyPr/>
          <a:lstStyle/>
          <a:p>
            <a:fld id="{CF7F1A95-496A-4A69-ABA3-124FF12561EC}" type="slidenum">
              <a:rPr lang="he-IL" smtClean="0"/>
              <a:t>‹#›</a:t>
            </a:fld>
            <a:endParaRPr lang="he-IL"/>
          </a:p>
        </p:txBody>
      </p:sp>
    </p:spTree>
    <p:extLst>
      <p:ext uri="{BB962C8B-B14F-4D97-AF65-F5344CB8AC3E}">
        <p14:creationId xmlns:p14="http://schemas.microsoft.com/office/powerpoint/2010/main" val="3092986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9BFEF8-B66A-4EDB-9202-AAE9A455E2DE}"/>
              </a:ext>
            </a:extLst>
          </p:cNvPr>
          <p:cNvSpPr>
            <a:spLocks noGrp="1"/>
          </p:cNvSpPr>
          <p:nvPr>
            <p:ph type="title"/>
          </p:nvPr>
        </p:nvSpPr>
        <p:spPr/>
        <p:txBody>
          <a:bodyPr/>
          <a:lstStyle/>
          <a:p>
            <a:r>
              <a:rPr lang="en-US"/>
              <a:t>Click to edit Master title style</a:t>
            </a:r>
            <a:endParaRPr lang="he-IL"/>
          </a:p>
        </p:txBody>
      </p:sp>
      <p:sp>
        <p:nvSpPr>
          <p:cNvPr id="3" name="Date Placeholder 2">
            <a:extLst>
              <a:ext uri="{FF2B5EF4-FFF2-40B4-BE49-F238E27FC236}">
                <a16:creationId xmlns:a16="http://schemas.microsoft.com/office/drawing/2014/main" xmlns="" id="{4211C258-C35E-4F76-9FC7-ACD6B11A9616}"/>
              </a:ext>
            </a:extLst>
          </p:cNvPr>
          <p:cNvSpPr>
            <a:spLocks noGrp="1"/>
          </p:cNvSpPr>
          <p:nvPr>
            <p:ph type="dt" sz="half" idx="10"/>
          </p:nvPr>
        </p:nvSpPr>
        <p:spPr/>
        <p:txBody>
          <a:bodyPr/>
          <a:lstStyle/>
          <a:p>
            <a:fld id="{F5A462DD-AA42-49FC-B233-421579C541F2}" type="datetimeFigureOut">
              <a:rPr lang="he-IL" smtClean="0"/>
              <a:t>ו'/סיון/תשע"ט</a:t>
            </a:fld>
            <a:endParaRPr lang="he-IL"/>
          </a:p>
        </p:txBody>
      </p:sp>
      <p:sp>
        <p:nvSpPr>
          <p:cNvPr id="4" name="Footer Placeholder 3">
            <a:extLst>
              <a:ext uri="{FF2B5EF4-FFF2-40B4-BE49-F238E27FC236}">
                <a16:creationId xmlns:a16="http://schemas.microsoft.com/office/drawing/2014/main" xmlns="" id="{5E4E99D5-819F-4E8E-8315-8A239CB77FB1}"/>
              </a:ext>
            </a:extLst>
          </p:cNvPr>
          <p:cNvSpPr>
            <a:spLocks noGrp="1"/>
          </p:cNvSpPr>
          <p:nvPr>
            <p:ph type="ftr" sz="quarter" idx="11"/>
          </p:nvPr>
        </p:nvSpPr>
        <p:spPr/>
        <p:txBody>
          <a:bodyPr/>
          <a:lstStyle/>
          <a:p>
            <a:endParaRPr lang="he-IL"/>
          </a:p>
        </p:txBody>
      </p:sp>
      <p:sp>
        <p:nvSpPr>
          <p:cNvPr id="5" name="Slide Number Placeholder 4">
            <a:extLst>
              <a:ext uri="{FF2B5EF4-FFF2-40B4-BE49-F238E27FC236}">
                <a16:creationId xmlns:a16="http://schemas.microsoft.com/office/drawing/2014/main" xmlns="" id="{12B68A55-C0E5-4643-99B8-FAAC1E66E67D}"/>
              </a:ext>
            </a:extLst>
          </p:cNvPr>
          <p:cNvSpPr>
            <a:spLocks noGrp="1"/>
          </p:cNvSpPr>
          <p:nvPr>
            <p:ph type="sldNum" sz="quarter" idx="12"/>
          </p:nvPr>
        </p:nvSpPr>
        <p:spPr/>
        <p:txBody>
          <a:bodyPr/>
          <a:lstStyle/>
          <a:p>
            <a:fld id="{CF7F1A95-496A-4A69-ABA3-124FF12561EC}" type="slidenum">
              <a:rPr lang="he-IL" smtClean="0"/>
              <a:t>‹#›</a:t>
            </a:fld>
            <a:endParaRPr lang="he-IL"/>
          </a:p>
        </p:txBody>
      </p:sp>
    </p:spTree>
    <p:extLst>
      <p:ext uri="{BB962C8B-B14F-4D97-AF65-F5344CB8AC3E}">
        <p14:creationId xmlns:p14="http://schemas.microsoft.com/office/powerpoint/2010/main" val="3137807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397ACE5-86D2-40F2-AA2D-5AD4495DEA7B}"/>
              </a:ext>
            </a:extLst>
          </p:cNvPr>
          <p:cNvSpPr>
            <a:spLocks noGrp="1"/>
          </p:cNvSpPr>
          <p:nvPr>
            <p:ph type="dt" sz="half" idx="10"/>
          </p:nvPr>
        </p:nvSpPr>
        <p:spPr/>
        <p:txBody>
          <a:bodyPr/>
          <a:lstStyle/>
          <a:p>
            <a:fld id="{F5A462DD-AA42-49FC-B233-421579C541F2}" type="datetimeFigureOut">
              <a:rPr lang="he-IL" smtClean="0"/>
              <a:t>ו'/סיון/תשע"ט</a:t>
            </a:fld>
            <a:endParaRPr lang="he-IL"/>
          </a:p>
        </p:txBody>
      </p:sp>
      <p:sp>
        <p:nvSpPr>
          <p:cNvPr id="3" name="Footer Placeholder 2">
            <a:extLst>
              <a:ext uri="{FF2B5EF4-FFF2-40B4-BE49-F238E27FC236}">
                <a16:creationId xmlns:a16="http://schemas.microsoft.com/office/drawing/2014/main" xmlns="" id="{D99B2684-9306-4450-B112-BFF362E66A2C}"/>
              </a:ext>
            </a:extLst>
          </p:cNvPr>
          <p:cNvSpPr>
            <a:spLocks noGrp="1"/>
          </p:cNvSpPr>
          <p:nvPr>
            <p:ph type="ftr" sz="quarter" idx="11"/>
          </p:nvPr>
        </p:nvSpPr>
        <p:spPr/>
        <p:txBody>
          <a:bodyPr/>
          <a:lstStyle/>
          <a:p>
            <a:endParaRPr lang="he-IL"/>
          </a:p>
        </p:txBody>
      </p:sp>
      <p:sp>
        <p:nvSpPr>
          <p:cNvPr id="4" name="Slide Number Placeholder 3">
            <a:extLst>
              <a:ext uri="{FF2B5EF4-FFF2-40B4-BE49-F238E27FC236}">
                <a16:creationId xmlns:a16="http://schemas.microsoft.com/office/drawing/2014/main" xmlns="" id="{D2476780-BEBA-4EA3-9CCF-042D5335F446}"/>
              </a:ext>
            </a:extLst>
          </p:cNvPr>
          <p:cNvSpPr>
            <a:spLocks noGrp="1"/>
          </p:cNvSpPr>
          <p:nvPr>
            <p:ph type="sldNum" sz="quarter" idx="12"/>
          </p:nvPr>
        </p:nvSpPr>
        <p:spPr/>
        <p:txBody>
          <a:bodyPr/>
          <a:lstStyle/>
          <a:p>
            <a:fld id="{CF7F1A95-496A-4A69-ABA3-124FF12561EC}" type="slidenum">
              <a:rPr lang="he-IL" smtClean="0"/>
              <a:t>‹#›</a:t>
            </a:fld>
            <a:endParaRPr lang="he-IL"/>
          </a:p>
        </p:txBody>
      </p:sp>
    </p:spTree>
    <p:extLst>
      <p:ext uri="{BB962C8B-B14F-4D97-AF65-F5344CB8AC3E}">
        <p14:creationId xmlns:p14="http://schemas.microsoft.com/office/powerpoint/2010/main" val="1100575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C654FF-B938-46E1-B80E-F8028FA606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e-IL"/>
          </a:p>
        </p:txBody>
      </p:sp>
      <p:sp>
        <p:nvSpPr>
          <p:cNvPr id="3" name="Content Placeholder 2">
            <a:extLst>
              <a:ext uri="{FF2B5EF4-FFF2-40B4-BE49-F238E27FC236}">
                <a16:creationId xmlns:a16="http://schemas.microsoft.com/office/drawing/2014/main" xmlns="" id="{D11B1D0F-99FB-4301-B9AB-BFB8B27A5C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a:extLst>
              <a:ext uri="{FF2B5EF4-FFF2-40B4-BE49-F238E27FC236}">
                <a16:creationId xmlns:a16="http://schemas.microsoft.com/office/drawing/2014/main" xmlns="" id="{DB47F7EB-EFB6-4FA6-8ED8-E16FE86F2E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1498D31-EA6F-4DEB-A06E-942FFAE86A42}"/>
              </a:ext>
            </a:extLst>
          </p:cNvPr>
          <p:cNvSpPr>
            <a:spLocks noGrp="1"/>
          </p:cNvSpPr>
          <p:nvPr>
            <p:ph type="dt" sz="half" idx="10"/>
          </p:nvPr>
        </p:nvSpPr>
        <p:spPr/>
        <p:txBody>
          <a:bodyPr/>
          <a:lstStyle/>
          <a:p>
            <a:fld id="{F5A462DD-AA42-49FC-B233-421579C541F2}" type="datetimeFigureOut">
              <a:rPr lang="he-IL" smtClean="0"/>
              <a:t>ו'/סיון/תשע"ט</a:t>
            </a:fld>
            <a:endParaRPr lang="he-IL"/>
          </a:p>
        </p:txBody>
      </p:sp>
      <p:sp>
        <p:nvSpPr>
          <p:cNvPr id="6" name="Footer Placeholder 5">
            <a:extLst>
              <a:ext uri="{FF2B5EF4-FFF2-40B4-BE49-F238E27FC236}">
                <a16:creationId xmlns:a16="http://schemas.microsoft.com/office/drawing/2014/main" xmlns="" id="{B0D2EA23-795A-4BE8-83C5-A0533257EC39}"/>
              </a:ext>
            </a:extLst>
          </p:cNvPr>
          <p:cNvSpPr>
            <a:spLocks noGrp="1"/>
          </p:cNvSpPr>
          <p:nvPr>
            <p:ph type="ftr" sz="quarter" idx="11"/>
          </p:nvPr>
        </p:nvSpPr>
        <p:spPr/>
        <p:txBody>
          <a:bodyPr/>
          <a:lstStyle/>
          <a:p>
            <a:endParaRPr lang="he-IL"/>
          </a:p>
        </p:txBody>
      </p:sp>
      <p:sp>
        <p:nvSpPr>
          <p:cNvPr id="7" name="Slide Number Placeholder 6">
            <a:extLst>
              <a:ext uri="{FF2B5EF4-FFF2-40B4-BE49-F238E27FC236}">
                <a16:creationId xmlns:a16="http://schemas.microsoft.com/office/drawing/2014/main" xmlns="" id="{C63D7D51-0713-4436-8C0B-189FA2815FC3}"/>
              </a:ext>
            </a:extLst>
          </p:cNvPr>
          <p:cNvSpPr>
            <a:spLocks noGrp="1"/>
          </p:cNvSpPr>
          <p:nvPr>
            <p:ph type="sldNum" sz="quarter" idx="12"/>
          </p:nvPr>
        </p:nvSpPr>
        <p:spPr/>
        <p:txBody>
          <a:bodyPr/>
          <a:lstStyle/>
          <a:p>
            <a:fld id="{CF7F1A95-496A-4A69-ABA3-124FF12561EC}" type="slidenum">
              <a:rPr lang="he-IL" smtClean="0"/>
              <a:t>‹#›</a:t>
            </a:fld>
            <a:endParaRPr lang="he-IL"/>
          </a:p>
        </p:txBody>
      </p:sp>
    </p:spTree>
    <p:extLst>
      <p:ext uri="{BB962C8B-B14F-4D97-AF65-F5344CB8AC3E}">
        <p14:creationId xmlns:p14="http://schemas.microsoft.com/office/powerpoint/2010/main" val="947682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9553C7-9DE2-434C-9708-C34C41AA5F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e-IL"/>
          </a:p>
        </p:txBody>
      </p:sp>
      <p:sp>
        <p:nvSpPr>
          <p:cNvPr id="3" name="Picture Placeholder 2">
            <a:extLst>
              <a:ext uri="{FF2B5EF4-FFF2-40B4-BE49-F238E27FC236}">
                <a16:creationId xmlns:a16="http://schemas.microsoft.com/office/drawing/2014/main" xmlns="" id="{2A143056-79B6-4F3E-8D26-D1415214F9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a:extLst>
              <a:ext uri="{FF2B5EF4-FFF2-40B4-BE49-F238E27FC236}">
                <a16:creationId xmlns:a16="http://schemas.microsoft.com/office/drawing/2014/main" xmlns="" id="{F2A06FB6-20AB-4B1D-B443-F22533DAE2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71B88C0-A8BC-4ED0-AE29-E76860C761C4}"/>
              </a:ext>
            </a:extLst>
          </p:cNvPr>
          <p:cNvSpPr>
            <a:spLocks noGrp="1"/>
          </p:cNvSpPr>
          <p:nvPr>
            <p:ph type="dt" sz="half" idx="10"/>
          </p:nvPr>
        </p:nvSpPr>
        <p:spPr/>
        <p:txBody>
          <a:bodyPr/>
          <a:lstStyle/>
          <a:p>
            <a:fld id="{F5A462DD-AA42-49FC-B233-421579C541F2}" type="datetimeFigureOut">
              <a:rPr lang="he-IL" smtClean="0"/>
              <a:t>ו'/סיון/תשע"ט</a:t>
            </a:fld>
            <a:endParaRPr lang="he-IL"/>
          </a:p>
        </p:txBody>
      </p:sp>
      <p:sp>
        <p:nvSpPr>
          <p:cNvPr id="6" name="Footer Placeholder 5">
            <a:extLst>
              <a:ext uri="{FF2B5EF4-FFF2-40B4-BE49-F238E27FC236}">
                <a16:creationId xmlns:a16="http://schemas.microsoft.com/office/drawing/2014/main" xmlns="" id="{7167BD15-CBF9-49CF-B072-63BEDBD2FB85}"/>
              </a:ext>
            </a:extLst>
          </p:cNvPr>
          <p:cNvSpPr>
            <a:spLocks noGrp="1"/>
          </p:cNvSpPr>
          <p:nvPr>
            <p:ph type="ftr" sz="quarter" idx="11"/>
          </p:nvPr>
        </p:nvSpPr>
        <p:spPr/>
        <p:txBody>
          <a:bodyPr/>
          <a:lstStyle/>
          <a:p>
            <a:endParaRPr lang="he-IL"/>
          </a:p>
        </p:txBody>
      </p:sp>
      <p:sp>
        <p:nvSpPr>
          <p:cNvPr id="7" name="Slide Number Placeholder 6">
            <a:extLst>
              <a:ext uri="{FF2B5EF4-FFF2-40B4-BE49-F238E27FC236}">
                <a16:creationId xmlns:a16="http://schemas.microsoft.com/office/drawing/2014/main" xmlns="" id="{B736154A-19BB-447E-983D-5614A829835D}"/>
              </a:ext>
            </a:extLst>
          </p:cNvPr>
          <p:cNvSpPr>
            <a:spLocks noGrp="1"/>
          </p:cNvSpPr>
          <p:nvPr>
            <p:ph type="sldNum" sz="quarter" idx="12"/>
          </p:nvPr>
        </p:nvSpPr>
        <p:spPr/>
        <p:txBody>
          <a:bodyPr/>
          <a:lstStyle/>
          <a:p>
            <a:fld id="{CF7F1A95-496A-4A69-ABA3-124FF12561EC}" type="slidenum">
              <a:rPr lang="he-IL" smtClean="0"/>
              <a:t>‹#›</a:t>
            </a:fld>
            <a:endParaRPr lang="he-IL"/>
          </a:p>
        </p:txBody>
      </p:sp>
    </p:spTree>
    <p:extLst>
      <p:ext uri="{BB962C8B-B14F-4D97-AF65-F5344CB8AC3E}">
        <p14:creationId xmlns:p14="http://schemas.microsoft.com/office/powerpoint/2010/main" val="179135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A28DF17-DE8A-4C97-95B9-416233EFFA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e-IL"/>
          </a:p>
        </p:txBody>
      </p:sp>
      <p:sp>
        <p:nvSpPr>
          <p:cNvPr id="3" name="Text Placeholder 2">
            <a:extLst>
              <a:ext uri="{FF2B5EF4-FFF2-40B4-BE49-F238E27FC236}">
                <a16:creationId xmlns:a16="http://schemas.microsoft.com/office/drawing/2014/main" xmlns="" id="{FBEA9DEE-047F-441F-BB7E-BF86BDF30A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xmlns="" id="{FA789457-F52B-4CEF-9D09-EB4AC27113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A462DD-AA42-49FC-B233-421579C541F2}" type="datetimeFigureOut">
              <a:rPr lang="he-IL" smtClean="0"/>
              <a:t>ו'/סיון/תשע"ט</a:t>
            </a:fld>
            <a:endParaRPr lang="he-IL"/>
          </a:p>
        </p:txBody>
      </p:sp>
      <p:sp>
        <p:nvSpPr>
          <p:cNvPr id="5" name="Footer Placeholder 4">
            <a:extLst>
              <a:ext uri="{FF2B5EF4-FFF2-40B4-BE49-F238E27FC236}">
                <a16:creationId xmlns:a16="http://schemas.microsoft.com/office/drawing/2014/main" xmlns="" id="{B448FD9E-8BB7-4268-8246-6C2ADA0DD3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e-IL"/>
          </a:p>
        </p:txBody>
      </p:sp>
      <p:sp>
        <p:nvSpPr>
          <p:cNvPr id="6" name="Slide Number Placeholder 5">
            <a:extLst>
              <a:ext uri="{FF2B5EF4-FFF2-40B4-BE49-F238E27FC236}">
                <a16:creationId xmlns:a16="http://schemas.microsoft.com/office/drawing/2014/main" xmlns="" id="{946E741C-7053-41AD-8A09-839AF5775E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F1A95-496A-4A69-ABA3-124FF12561EC}" type="slidenum">
              <a:rPr lang="he-IL" smtClean="0"/>
              <a:t>‹#›</a:t>
            </a:fld>
            <a:endParaRPr lang="he-IL"/>
          </a:p>
        </p:txBody>
      </p:sp>
    </p:spTree>
    <p:extLst>
      <p:ext uri="{BB962C8B-B14F-4D97-AF65-F5344CB8AC3E}">
        <p14:creationId xmlns:p14="http://schemas.microsoft.com/office/powerpoint/2010/main" val="288649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imgres?imgurl=http://www.mun.ca/marcomm/gazette/2003-2004/may20/resources/man.jpg&amp;imgrefurl=http://www.mun.ca/marcomm/gazette/2003-2004/may20/insight.html&amp;h=221&amp;w=150&amp;sz=6&amp;hl=en&amp;start=27&amp;sig2=0idK9d4xbd_Q-TOWmvim7Q&amp;um=1&amp;tbnid=t5abngOHYrROOM:&amp;tbnh=107&amp;tbnw=73&amp;ei=aHZLRqzzCJGmiQGisditBw&amp;prev=/images?q%3Delder%2Babuse%2Btoronto%26start%3D20%26ndsp%3D20%26svnum%3D10%26um%3D1%26hl%3Den%26rls%3DGGIC,GGIC:2006-24,GGIC:en%26sa%3D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08A9BF-4ED6-4DF0-AB0D-9C8AE4DF1DC7}"/>
              </a:ext>
            </a:extLst>
          </p:cNvPr>
          <p:cNvSpPr>
            <a:spLocks noGrp="1"/>
          </p:cNvSpPr>
          <p:nvPr>
            <p:ph type="ctrTitle"/>
          </p:nvPr>
        </p:nvSpPr>
        <p:spPr/>
        <p:txBody>
          <a:bodyPr>
            <a:normAutofit fontScale="90000"/>
          </a:bodyPr>
          <a:lstStyle/>
          <a:p>
            <a:r>
              <a:rPr lang="en-US" sz="4400" b="1" dirty="0">
                <a:solidFill>
                  <a:srgbClr val="FF3300"/>
                </a:solidFill>
              </a:rPr>
              <a:t>Legal developments and impact on Policy advocacy, and practice in Israel</a:t>
            </a:r>
            <a:br>
              <a:rPr lang="en-US" sz="4400" b="1" dirty="0">
                <a:solidFill>
                  <a:srgbClr val="FF3300"/>
                </a:solidFill>
              </a:rPr>
            </a:br>
            <a:r>
              <a:rPr lang="en-US" sz="4400" b="1" dirty="0">
                <a:solidFill>
                  <a:srgbClr val="FF3300"/>
                </a:solidFill>
              </a:rPr>
              <a:t/>
            </a:r>
            <a:br>
              <a:rPr lang="en-US" sz="4400" b="1" dirty="0">
                <a:solidFill>
                  <a:srgbClr val="FF3300"/>
                </a:solidFill>
              </a:rPr>
            </a:br>
            <a:r>
              <a:rPr lang="en-US" sz="3600" dirty="0">
                <a:solidFill>
                  <a:srgbClr val="FF3300"/>
                </a:solidFill>
              </a:rPr>
              <a:t>Prof. Ariela Lowenstein, University of Haifa Israel</a:t>
            </a:r>
            <a:endParaRPr lang="he-IL" sz="3600" dirty="0"/>
          </a:p>
        </p:txBody>
      </p:sp>
      <p:sp>
        <p:nvSpPr>
          <p:cNvPr id="3" name="Subtitle 2">
            <a:extLst>
              <a:ext uri="{FF2B5EF4-FFF2-40B4-BE49-F238E27FC236}">
                <a16:creationId xmlns:a16="http://schemas.microsoft.com/office/drawing/2014/main" xmlns="" id="{B4161760-452C-4612-A466-3B94B53F9781}"/>
              </a:ext>
            </a:extLst>
          </p:cNvPr>
          <p:cNvSpPr>
            <a:spLocks noGrp="1"/>
          </p:cNvSpPr>
          <p:nvPr>
            <p:ph type="subTitle" idx="1"/>
          </p:nvPr>
        </p:nvSpPr>
        <p:spPr/>
        <p:txBody>
          <a:bodyPr>
            <a:normAutofit/>
          </a:bodyPr>
          <a:lstStyle/>
          <a:p>
            <a:endParaRPr lang="en-US" sz="2800" dirty="0"/>
          </a:p>
          <a:p>
            <a:r>
              <a:rPr lang="en-US" sz="2800" dirty="0"/>
              <a:t>The Role of the Legal System in the case of </a:t>
            </a:r>
          </a:p>
          <a:p>
            <a:r>
              <a:rPr lang="en-US" sz="2800" dirty="0"/>
              <a:t>Elder Abuse &amp; Neglect</a:t>
            </a:r>
            <a:endParaRPr lang="he-IL" sz="2800" dirty="0"/>
          </a:p>
        </p:txBody>
      </p:sp>
    </p:spTree>
    <p:extLst>
      <p:ext uri="{BB962C8B-B14F-4D97-AF65-F5344CB8AC3E}">
        <p14:creationId xmlns:p14="http://schemas.microsoft.com/office/powerpoint/2010/main" val="4073363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xmlns="" id="{B4D60A34-BFFC-4266-9A98-7293E7690F03}"/>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9F4A1571-AA0B-48CD-8ADF-1A86EB671BC9}" type="slidenum">
              <a:rPr lang="ar-SA" altLang="he-IL" smtClean="0">
                <a:latin typeface="Arial" panose="020B0604020202020204" pitchFamily="34" charset="0"/>
              </a:rPr>
              <a:pPr eaLnBrk="1" hangingPunct="1">
                <a:defRPr/>
              </a:pPr>
              <a:t>10</a:t>
            </a:fld>
            <a:endParaRPr lang="en-US" altLang="he-IL">
              <a:latin typeface="Arial" panose="020B0604020202020204" pitchFamily="34" charset="0"/>
            </a:endParaRPr>
          </a:p>
        </p:txBody>
      </p:sp>
      <p:sp>
        <p:nvSpPr>
          <p:cNvPr id="5122" name="Rectangle 2">
            <a:extLst>
              <a:ext uri="{FF2B5EF4-FFF2-40B4-BE49-F238E27FC236}">
                <a16:creationId xmlns:a16="http://schemas.microsoft.com/office/drawing/2014/main" xmlns="" id="{F9390B5B-E924-4868-A112-30C14FC6DF57}"/>
              </a:ext>
            </a:extLst>
          </p:cNvPr>
          <p:cNvSpPr>
            <a:spLocks noGrp="1" noChangeArrowheads="1"/>
          </p:cNvSpPr>
          <p:nvPr>
            <p:ph type="title"/>
          </p:nvPr>
        </p:nvSpPr>
        <p:spPr>
          <a:xfrm>
            <a:off x="2855913" y="549275"/>
            <a:ext cx="8229600" cy="1371600"/>
          </a:xfrm>
        </p:spPr>
        <p:txBody>
          <a:bodyPr/>
          <a:lstStyle/>
          <a:p>
            <a:pPr eaLnBrk="1" hangingPunct="1">
              <a:defRPr/>
            </a:pPr>
            <a:r>
              <a:rPr lang="en-US" dirty="0"/>
              <a:t> </a:t>
            </a:r>
          </a:p>
        </p:txBody>
      </p:sp>
      <p:sp>
        <p:nvSpPr>
          <p:cNvPr id="5123" name="Rectangle 3">
            <a:extLst>
              <a:ext uri="{FF2B5EF4-FFF2-40B4-BE49-F238E27FC236}">
                <a16:creationId xmlns:a16="http://schemas.microsoft.com/office/drawing/2014/main" xmlns="" id="{49F0FA2F-9E1A-4541-9676-BBE7BCB4F411}"/>
              </a:ext>
            </a:extLst>
          </p:cNvPr>
          <p:cNvSpPr>
            <a:spLocks noGrp="1" noChangeArrowheads="1"/>
          </p:cNvSpPr>
          <p:nvPr>
            <p:ph type="body" idx="1"/>
          </p:nvPr>
        </p:nvSpPr>
        <p:spPr>
          <a:xfrm>
            <a:off x="1919288" y="908050"/>
            <a:ext cx="8229600" cy="5721350"/>
          </a:xfrm>
        </p:spPr>
        <p:txBody>
          <a:bodyPr/>
          <a:lstStyle/>
          <a:p>
            <a:pPr marL="533400" indent="-533400">
              <a:spcAft>
                <a:spcPct val="20000"/>
              </a:spcAft>
              <a:buNone/>
              <a:defRPr/>
            </a:pPr>
            <a:endParaRPr lang="en-US" dirty="0"/>
          </a:p>
          <a:p>
            <a:pPr marL="533400" indent="-533400">
              <a:spcAft>
                <a:spcPct val="20000"/>
              </a:spcAft>
              <a:buNone/>
              <a:defRPr/>
            </a:pPr>
            <a:r>
              <a:rPr lang="en-US" dirty="0"/>
              <a:t>2. </a:t>
            </a:r>
            <a:r>
              <a:rPr lang="en-US" b="1" dirty="0">
                <a:solidFill>
                  <a:schemeClr val="hlink"/>
                </a:solidFill>
                <a:cs typeface="Tahoma" pitchFamily="34" charset="0"/>
              </a:rPr>
              <a:t>“</a:t>
            </a:r>
            <a:r>
              <a:rPr lang="en-US" b="1" dirty="0">
                <a:solidFill>
                  <a:schemeClr val="hlink"/>
                </a:solidFill>
              </a:rPr>
              <a:t>Criminal law and mandatory reporting"</a:t>
            </a:r>
            <a:r>
              <a:rPr lang="en-US" dirty="0"/>
              <a:t>                      Mainly a criminal approach </a:t>
            </a:r>
          </a:p>
          <a:p>
            <a:pPr marL="533400" indent="-533400">
              <a:spcAft>
                <a:spcPct val="20000"/>
              </a:spcAft>
              <a:buNone/>
              <a:defRPr/>
            </a:pPr>
            <a:r>
              <a:rPr lang="en-US" dirty="0"/>
              <a:t>      New legislation encouraging: </a:t>
            </a:r>
            <a:r>
              <a:rPr lang="en-US" dirty="0">
                <a:solidFill>
                  <a:schemeClr val="hlink"/>
                </a:solidFill>
              </a:rPr>
              <a:t>awareness, knowledge, training and empowerment</a:t>
            </a:r>
            <a:r>
              <a:rPr lang="en-US" dirty="0"/>
              <a:t> of professionals working with abused elders</a:t>
            </a:r>
          </a:p>
          <a:p>
            <a:pPr marL="914400" lvl="1" indent="-457200">
              <a:spcAft>
                <a:spcPct val="20000"/>
              </a:spcAft>
              <a:defRPr/>
            </a:pPr>
            <a:endParaRPr lang="en-US" u="sng" dirty="0"/>
          </a:p>
          <a:p>
            <a:pPr marL="457200" lvl="1" indent="0">
              <a:spcAft>
                <a:spcPct val="20000"/>
              </a:spcAft>
              <a:buNone/>
              <a:defRPr/>
            </a:pPr>
            <a:r>
              <a:rPr lang="en-US" sz="2800" u="sng" dirty="0"/>
              <a:t>Amendment 26 to the Penal Code, 1989</a:t>
            </a:r>
            <a:r>
              <a:rPr lang="en-US" sz="2800" dirty="0"/>
              <a:t>, </a:t>
            </a:r>
            <a:r>
              <a:rPr lang="en-US" sz="2800" u="sng" dirty="0"/>
              <a:t>"Injury to the helpless"</a:t>
            </a:r>
            <a:r>
              <a:rPr lang="en-US" sz="2800" dirty="0"/>
              <a:t>. Also identified Elders as susceptible to injury</a:t>
            </a:r>
          </a:p>
        </p:txBody>
      </p:sp>
      <p:sp>
        <p:nvSpPr>
          <p:cNvPr id="5124" name="Rectangle 4">
            <a:extLst>
              <a:ext uri="{FF2B5EF4-FFF2-40B4-BE49-F238E27FC236}">
                <a16:creationId xmlns:a16="http://schemas.microsoft.com/office/drawing/2014/main" xmlns="" id="{FA34DBEB-F7CA-4D55-A552-D21A615C15C1}"/>
              </a:ext>
            </a:extLst>
          </p:cNvPr>
          <p:cNvSpPr>
            <a:spLocks noChangeArrowheads="1"/>
          </p:cNvSpPr>
          <p:nvPr/>
        </p:nvSpPr>
        <p:spPr bwMode="auto">
          <a:xfrm>
            <a:off x="474663" y="260351"/>
            <a:ext cx="9044894" cy="646331"/>
          </a:xfrm>
          <a:prstGeom prst="rect">
            <a:avLst/>
          </a:prstGeom>
          <a:noFill/>
          <a:ln w="9525">
            <a:noFill/>
            <a:miter lim="800000"/>
            <a:headEnd/>
            <a:tailEnd/>
          </a:ln>
          <a:effectLst/>
        </p:spPr>
        <p:txBody>
          <a:bodyPr wrap="square">
            <a:spAutoFit/>
          </a:bodyPr>
          <a:lstStyle/>
          <a:p>
            <a:pPr rtl="1" eaLnBrk="1" hangingPunct="1">
              <a:defRPr/>
            </a:pPr>
            <a:r>
              <a:rPr lang="en-US" sz="3600" dirty="0">
                <a:solidFill>
                  <a:srgbClr val="FF0000"/>
                </a:solidFill>
                <a:effectLst>
                  <a:outerShdw blurRad="38100" dist="38100" dir="2700000" algn="tl">
                    <a:srgbClr val="000000"/>
                  </a:outerShdw>
                </a:effectLst>
                <a:cs typeface="Arial" charset="0"/>
              </a:rPr>
              <a:t>                     Legislative Generations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96E65C-3BFF-4541-862C-2CF3DD0D2340}"/>
              </a:ext>
            </a:extLst>
          </p:cNvPr>
          <p:cNvSpPr>
            <a:spLocks noGrp="1"/>
          </p:cNvSpPr>
          <p:nvPr>
            <p:ph type="title"/>
          </p:nvPr>
        </p:nvSpPr>
        <p:spPr/>
        <p:txBody>
          <a:bodyPr/>
          <a:lstStyle/>
          <a:p>
            <a:r>
              <a:rPr lang="en-US" dirty="0"/>
              <a:t>     </a:t>
            </a:r>
            <a:r>
              <a:rPr lang="en-US" dirty="0">
                <a:solidFill>
                  <a:srgbClr val="00B0F0"/>
                </a:solidFill>
              </a:rPr>
              <a:t>Legal Development – Mandatory Reporting</a:t>
            </a:r>
            <a:endParaRPr lang="he-IL" dirty="0">
              <a:solidFill>
                <a:srgbClr val="00B0F0"/>
              </a:solidFill>
            </a:endParaRPr>
          </a:p>
        </p:txBody>
      </p:sp>
      <p:sp>
        <p:nvSpPr>
          <p:cNvPr id="3" name="Content Placeholder 2">
            <a:extLst>
              <a:ext uri="{FF2B5EF4-FFF2-40B4-BE49-F238E27FC236}">
                <a16:creationId xmlns:a16="http://schemas.microsoft.com/office/drawing/2014/main" xmlns="" id="{0991749A-8135-405C-9C19-3952D8046B05}"/>
              </a:ext>
            </a:extLst>
          </p:cNvPr>
          <p:cNvSpPr>
            <a:spLocks noGrp="1"/>
          </p:cNvSpPr>
          <p:nvPr>
            <p:ph idx="1"/>
          </p:nvPr>
        </p:nvSpPr>
        <p:spPr/>
        <p:txBody>
          <a:bodyPr>
            <a:normAutofit fontScale="77500" lnSpcReduction="20000"/>
          </a:bodyPr>
          <a:lstStyle/>
          <a:p>
            <a:pPr marL="0" indent="0">
              <a:lnSpc>
                <a:spcPct val="170000"/>
              </a:lnSpc>
              <a:buNone/>
            </a:pPr>
            <a:r>
              <a:rPr lang="en-US" dirty="0"/>
              <a:t>A major addition (1989) to Criminal Law  of 1977 - for first time  incorporating a specific reference to EA of minors and "helpless  persons" (older persons part of this group); in its various forms (physical, mental &amp; sexual) defined as a </a:t>
            </a:r>
            <a:r>
              <a:rPr lang="en-US" dirty="0">
                <a:highlight>
                  <a:srgbClr val="FFFF00"/>
                </a:highlight>
              </a:rPr>
              <a:t>unique criminal offence</a:t>
            </a:r>
            <a:r>
              <a:rPr lang="en-US" dirty="0"/>
              <a:t>. </a:t>
            </a:r>
          </a:p>
          <a:p>
            <a:pPr marL="0" indent="0">
              <a:lnSpc>
                <a:spcPct val="110000"/>
              </a:lnSpc>
              <a:buNone/>
            </a:pPr>
            <a:r>
              <a:rPr lang="en-US" dirty="0"/>
              <a:t> </a:t>
            </a:r>
          </a:p>
          <a:p>
            <a:pPr marL="0" indent="0">
              <a:lnSpc>
                <a:spcPct val="110000"/>
              </a:lnSpc>
              <a:buNone/>
            </a:pPr>
            <a:r>
              <a:rPr lang="en-US" dirty="0"/>
              <a:t>    It introduced, first time, a very broad </a:t>
            </a:r>
            <a:r>
              <a:rPr lang="en-US" dirty="0">
                <a:solidFill>
                  <a:srgbClr val="FF0000"/>
                </a:solidFill>
              </a:rPr>
              <a:t>mandatory reporting  mechanism</a:t>
            </a:r>
            <a:r>
              <a:rPr lang="en-US" dirty="0"/>
              <a:t>, </a:t>
            </a:r>
          </a:p>
          <a:p>
            <a:pPr marL="0" indent="0">
              <a:lnSpc>
                <a:spcPct val="110000"/>
              </a:lnSpc>
              <a:buNone/>
            </a:pPr>
            <a:r>
              <a:rPr lang="en-US" dirty="0"/>
              <a:t>    mandating not only professionals, but any person with reasonable suspicion on EA</a:t>
            </a:r>
          </a:p>
          <a:p>
            <a:pPr marL="0" indent="0">
              <a:lnSpc>
                <a:spcPct val="110000"/>
              </a:lnSpc>
              <a:buNone/>
            </a:pPr>
            <a:r>
              <a:rPr lang="en-US" dirty="0"/>
              <a:t>   to report it either to a police or welfare  officer.</a:t>
            </a:r>
          </a:p>
          <a:p>
            <a:endParaRPr lang="he-IL" dirty="0"/>
          </a:p>
        </p:txBody>
      </p:sp>
    </p:spTree>
    <p:extLst>
      <p:ext uri="{BB962C8B-B14F-4D97-AF65-F5344CB8AC3E}">
        <p14:creationId xmlns:p14="http://schemas.microsoft.com/office/powerpoint/2010/main" val="3642344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xmlns="" id="{65647AD4-F64C-48E0-B3C4-F0680CFF038B}"/>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32E04F87-4201-4C2B-9D75-C22931CF3CA0}" type="slidenum">
              <a:rPr lang="ar-SA" altLang="he-IL" smtClean="0">
                <a:latin typeface="Arial" panose="020B0604020202020204" pitchFamily="34" charset="0"/>
              </a:rPr>
              <a:pPr eaLnBrk="1" hangingPunct="1">
                <a:defRPr/>
              </a:pPr>
              <a:t>12</a:t>
            </a:fld>
            <a:endParaRPr lang="en-US" altLang="he-IL">
              <a:latin typeface="Arial" panose="020B0604020202020204" pitchFamily="34" charset="0"/>
            </a:endParaRPr>
          </a:p>
        </p:txBody>
      </p:sp>
      <p:pic>
        <p:nvPicPr>
          <p:cNvPr id="26627" name="Picture 5" descr="j0177838">
            <a:extLst>
              <a:ext uri="{FF2B5EF4-FFF2-40B4-BE49-F238E27FC236}">
                <a16:creationId xmlns:a16="http://schemas.microsoft.com/office/drawing/2014/main" xmlns="" id="{10B5CE35-C4D3-42DF-8FB4-119AF9C0A6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4419600"/>
            <a:ext cx="36576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a:extLst>
              <a:ext uri="{FF2B5EF4-FFF2-40B4-BE49-F238E27FC236}">
                <a16:creationId xmlns:a16="http://schemas.microsoft.com/office/drawing/2014/main" xmlns="" id="{2A77B3DD-EDC1-4365-9253-ADAC0E9332C1}"/>
              </a:ext>
            </a:extLst>
          </p:cNvPr>
          <p:cNvSpPr>
            <a:spLocks noGrp="1" noChangeArrowheads="1"/>
          </p:cNvSpPr>
          <p:nvPr>
            <p:ph type="title"/>
          </p:nvPr>
        </p:nvSpPr>
        <p:spPr>
          <a:xfrm>
            <a:off x="1981200" y="628650"/>
            <a:ext cx="8229600" cy="1123950"/>
          </a:xfrm>
        </p:spPr>
        <p:txBody>
          <a:bodyPr/>
          <a:lstStyle/>
          <a:p>
            <a:pPr eaLnBrk="1" hangingPunct="1">
              <a:defRPr/>
            </a:pPr>
            <a:r>
              <a:rPr lang="en-US" dirty="0"/>
              <a:t> </a:t>
            </a:r>
          </a:p>
        </p:txBody>
      </p:sp>
      <p:sp>
        <p:nvSpPr>
          <p:cNvPr id="6147" name="Rectangle 3">
            <a:extLst>
              <a:ext uri="{FF2B5EF4-FFF2-40B4-BE49-F238E27FC236}">
                <a16:creationId xmlns:a16="http://schemas.microsoft.com/office/drawing/2014/main" xmlns="" id="{5277A540-485B-4CDC-A32F-2288000450AA}"/>
              </a:ext>
            </a:extLst>
          </p:cNvPr>
          <p:cNvSpPr>
            <a:spLocks noGrp="1" noChangeArrowheads="1"/>
          </p:cNvSpPr>
          <p:nvPr>
            <p:ph type="body" idx="1"/>
          </p:nvPr>
        </p:nvSpPr>
        <p:spPr>
          <a:xfrm>
            <a:off x="1919288" y="765175"/>
            <a:ext cx="8229600" cy="5041900"/>
          </a:xfrm>
        </p:spPr>
        <p:txBody>
          <a:bodyPr/>
          <a:lstStyle/>
          <a:p>
            <a:pPr algn="l" rtl="0" eaLnBrk="1" hangingPunct="1">
              <a:defRPr/>
            </a:pPr>
            <a:endParaRPr lang="en-US" sz="3600" dirty="0"/>
          </a:p>
          <a:p>
            <a:pPr algn="l" rtl="0" eaLnBrk="1" hangingPunct="1">
              <a:defRPr/>
            </a:pPr>
            <a:endParaRPr lang="en-US" dirty="0"/>
          </a:p>
          <a:p>
            <a:pPr marL="0" indent="0" algn="l" rtl="0" eaLnBrk="1" hangingPunct="1">
              <a:buNone/>
              <a:defRPr/>
            </a:pPr>
            <a:r>
              <a:rPr lang="en-US" dirty="0"/>
              <a:t>Amendment 26 to the Penal Law shows some</a:t>
            </a:r>
          </a:p>
          <a:p>
            <a:pPr marL="0" indent="0" algn="l" rtl="0" eaLnBrk="1" hangingPunct="1">
              <a:buNone/>
              <a:defRPr/>
            </a:pPr>
            <a:r>
              <a:rPr lang="en-US" dirty="0"/>
              <a:t> legislative progress on EA. </a:t>
            </a:r>
          </a:p>
          <a:p>
            <a:pPr marL="0" indent="0" algn="l" rtl="0" eaLnBrk="1" hangingPunct="1">
              <a:buNone/>
              <a:defRPr/>
            </a:pPr>
            <a:endParaRPr lang="en-US" dirty="0"/>
          </a:p>
          <a:p>
            <a:pPr marL="0" indent="0" algn="l" rtl="0" eaLnBrk="1" hangingPunct="1">
              <a:buNone/>
              <a:defRPr/>
            </a:pPr>
            <a:r>
              <a:rPr lang="en-US" dirty="0"/>
              <a:t>Thus, the Ministry of Social Welfare developed special</a:t>
            </a:r>
          </a:p>
          <a:p>
            <a:pPr marL="0" indent="0" algn="l" rtl="0" eaLnBrk="1" hangingPunct="1">
              <a:buNone/>
              <a:defRPr/>
            </a:pPr>
            <a:r>
              <a:rPr lang="en-US" dirty="0"/>
              <a:t> courses to train needed welfare officers-senior social</a:t>
            </a:r>
          </a:p>
          <a:p>
            <a:pPr marL="0" indent="0" algn="l" rtl="0" eaLnBrk="1" hangingPunct="1">
              <a:buNone/>
              <a:defRPr/>
            </a:pPr>
            <a:r>
              <a:rPr lang="en-US" dirty="0"/>
              <a:t> workers for the courts</a:t>
            </a:r>
          </a:p>
        </p:txBody>
      </p:sp>
      <p:sp>
        <p:nvSpPr>
          <p:cNvPr id="6148" name="Rectangle 4">
            <a:extLst>
              <a:ext uri="{FF2B5EF4-FFF2-40B4-BE49-F238E27FC236}">
                <a16:creationId xmlns:a16="http://schemas.microsoft.com/office/drawing/2014/main" xmlns="" id="{5BEA7B3A-7587-4E8C-AF80-5401226A6FAC}"/>
              </a:ext>
            </a:extLst>
          </p:cNvPr>
          <p:cNvSpPr>
            <a:spLocks noChangeArrowheads="1"/>
          </p:cNvSpPr>
          <p:nvPr/>
        </p:nvSpPr>
        <p:spPr bwMode="auto">
          <a:xfrm>
            <a:off x="985197" y="398463"/>
            <a:ext cx="7203582" cy="1200329"/>
          </a:xfrm>
          <a:prstGeom prst="rect">
            <a:avLst/>
          </a:prstGeom>
          <a:noFill/>
          <a:ln w="9525">
            <a:noFill/>
            <a:miter lim="800000"/>
            <a:headEnd/>
            <a:tailEnd/>
          </a:ln>
          <a:effectLst/>
        </p:spPr>
        <p:txBody>
          <a:bodyPr wrap="square">
            <a:spAutoFit/>
          </a:bodyPr>
          <a:lstStyle/>
          <a:p>
            <a:pPr algn="r" rtl="1" eaLnBrk="1" hangingPunct="1">
              <a:defRPr/>
            </a:pPr>
            <a:endParaRPr lang="en-US" sz="3600" dirty="0">
              <a:solidFill>
                <a:srgbClr val="FF0000"/>
              </a:solidFill>
              <a:effectLst>
                <a:outerShdw blurRad="38100" dist="38100" dir="2700000" algn="tl">
                  <a:srgbClr val="000000"/>
                </a:outerShdw>
              </a:effectLst>
              <a:cs typeface="Arial" charset="0"/>
            </a:endParaRPr>
          </a:p>
          <a:p>
            <a:pPr algn="r" rtl="1" eaLnBrk="1" hangingPunct="1">
              <a:defRPr/>
            </a:pPr>
            <a:r>
              <a:rPr lang="en-US" sz="3600" dirty="0">
                <a:solidFill>
                  <a:srgbClr val="FF0000"/>
                </a:solidFill>
                <a:effectLst>
                  <a:outerShdw blurRad="38100" dist="38100" dir="2700000" algn="tl">
                    <a:srgbClr val="000000"/>
                  </a:outerShdw>
                </a:effectLst>
                <a:cs typeface="Arial" charset="0"/>
              </a:rPr>
              <a:t>       Legislative Generations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A6A9F8-B871-401D-978F-21C87838C0F2}"/>
              </a:ext>
            </a:extLst>
          </p:cNvPr>
          <p:cNvSpPr>
            <a:spLocks noGrp="1"/>
          </p:cNvSpPr>
          <p:nvPr>
            <p:ph type="title"/>
          </p:nvPr>
        </p:nvSpPr>
        <p:spPr/>
        <p:txBody>
          <a:bodyPr>
            <a:normAutofit fontScale="90000"/>
          </a:bodyPr>
          <a:lstStyle/>
          <a:p>
            <a:pPr rtl="1"/>
            <a:r>
              <a:rPr lang="en-US" dirty="0"/>
              <a:t>   </a:t>
            </a:r>
            <a:br>
              <a:rPr lang="en-US" dirty="0"/>
            </a:br>
            <a:r>
              <a:rPr lang="en-US" dirty="0"/>
              <a:t> </a:t>
            </a:r>
            <a:r>
              <a:rPr lang="en-US" dirty="0">
                <a:solidFill>
                  <a:srgbClr val="FF0000"/>
                </a:solidFill>
              </a:rPr>
              <a:t>A new broad legal approach: family violence laws</a:t>
            </a:r>
            <a:r>
              <a:rPr lang="en-US" dirty="0"/>
              <a:t>.</a:t>
            </a:r>
            <a:br>
              <a:rPr lang="en-US" dirty="0"/>
            </a:br>
            <a:r>
              <a:rPr lang="en-US" dirty="0"/>
              <a:t/>
            </a:r>
            <a:br>
              <a:rPr lang="en-US" dirty="0"/>
            </a:br>
            <a:endParaRPr lang="he-IL" dirty="0"/>
          </a:p>
        </p:txBody>
      </p:sp>
      <p:sp>
        <p:nvSpPr>
          <p:cNvPr id="3" name="Content Placeholder 2">
            <a:extLst>
              <a:ext uri="{FF2B5EF4-FFF2-40B4-BE49-F238E27FC236}">
                <a16:creationId xmlns:a16="http://schemas.microsoft.com/office/drawing/2014/main" xmlns="" id="{EE39F8AF-A6B9-451E-9CA0-A1ADA7FC3DD7}"/>
              </a:ext>
            </a:extLst>
          </p:cNvPr>
          <p:cNvSpPr>
            <a:spLocks noGrp="1"/>
          </p:cNvSpPr>
          <p:nvPr>
            <p:ph idx="1"/>
          </p:nvPr>
        </p:nvSpPr>
        <p:spPr/>
        <p:txBody>
          <a:bodyPr/>
          <a:lstStyle/>
          <a:p>
            <a:pPr marL="0" indent="0">
              <a:buNone/>
            </a:pPr>
            <a:r>
              <a:rPr lang="en-US" dirty="0"/>
              <a:t>     </a:t>
            </a:r>
            <a:r>
              <a:rPr lang="en-US" sz="2800" dirty="0"/>
              <a:t>A most important outcome - the enactment of Israel’s</a:t>
            </a:r>
          </a:p>
          <a:p>
            <a:pPr marL="914400" lvl="2" indent="0">
              <a:buNone/>
            </a:pPr>
            <a:r>
              <a:rPr lang="en-US" sz="2800" dirty="0"/>
              <a:t>     Violence in the Family Law of 1991</a:t>
            </a:r>
            <a:r>
              <a:rPr lang="en-US" dirty="0"/>
              <a:t>.</a:t>
            </a:r>
          </a:p>
          <a:p>
            <a:pPr marL="0" indent="0">
              <a:buNone/>
            </a:pPr>
            <a:endParaRPr lang="en-US" dirty="0"/>
          </a:p>
          <a:p>
            <a:pPr marL="457200" lvl="1" indent="0">
              <a:buNone/>
            </a:pPr>
            <a:r>
              <a:rPr lang="en-US" sz="2800" dirty="0"/>
              <a:t>For the first time it authorized victims of family violence to access </a:t>
            </a:r>
          </a:p>
          <a:p>
            <a:pPr marL="457200" lvl="1" indent="0">
              <a:buNone/>
            </a:pPr>
            <a:r>
              <a:rPr lang="en-US" sz="2800" dirty="0"/>
              <a:t>‘Family Courts’ in an independent manner, in order to receive </a:t>
            </a:r>
          </a:p>
          <a:p>
            <a:pPr marL="457200" lvl="1" indent="0">
              <a:buNone/>
            </a:pPr>
            <a:r>
              <a:rPr lang="en-US" sz="2800" dirty="0"/>
              <a:t>protective orders against their predator</a:t>
            </a:r>
            <a:endParaRPr lang="he-IL" sz="2800" dirty="0"/>
          </a:p>
        </p:txBody>
      </p:sp>
    </p:spTree>
    <p:extLst>
      <p:ext uri="{BB962C8B-B14F-4D97-AF65-F5344CB8AC3E}">
        <p14:creationId xmlns:p14="http://schemas.microsoft.com/office/powerpoint/2010/main" val="757873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xmlns="" id="{A7C11285-AC48-49F1-AC3B-6FDB98774ECD}"/>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BD3D2CCF-49A8-41AD-BF5A-4FC757472B84}" type="slidenum">
              <a:rPr lang="ar-SA" altLang="he-IL" smtClean="0">
                <a:latin typeface="Arial" panose="020B0604020202020204" pitchFamily="34" charset="0"/>
              </a:rPr>
              <a:pPr eaLnBrk="1" hangingPunct="1">
                <a:defRPr/>
              </a:pPr>
              <a:t>14</a:t>
            </a:fld>
            <a:endParaRPr lang="en-US" altLang="he-IL">
              <a:latin typeface="Arial" panose="020B0604020202020204" pitchFamily="34" charset="0"/>
            </a:endParaRPr>
          </a:p>
        </p:txBody>
      </p:sp>
      <p:sp>
        <p:nvSpPr>
          <p:cNvPr id="7170" name="Rectangle 2">
            <a:extLst>
              <a:ext uri="{FF2B5EF4-FFF2-40B4-BE49-F238E27FC236}">
                <a16:creationId xmlns:a16="http://schemas.microsoft.com/office/drawing/2014/main" xmlns="" id="{48234FC4-1E36-4865-AAF1-A5F30DB3037F}"/>
              </a:ext>
            </a:extLst>
          </p:cNvPr>
          <p:cNvSpPr>
            <a:spLocks noGrp="1" noChangeArrowheads="1"/>
          </p:cNvSpPr>
          <p:nvPr>
            <p:ph type="title"/>
          </p:nvPr>
        </p:nvSpPr>
        <p:spPr>
          <a:xfrm>
            <a:off x="1981200" y="404814"/>
            <a:ext cx="8229600" cy="1347787"/>
          </a:xfrm>
        </p:spPr>
        <p:txBody>
          <a:bodyPr>
            <a:normAutofit fontScale="90000"/>
          </a:bodyPr>
          <a:lstStyle/>
          <a:p>
            <a:pPr eaLnBrk="1" hangingPunct="1">
              <a:defRPr/>
            </a:pPr>
            <a:r>
              <a:rPr lang="he-IL" dirty="0"/>
              <a:t/>
            </a:r>
            <a:br>
              <a:rPr lang="he-IL" dirty="0"/>
            </a:br>
            <a:r>
              <a:rPr lang="he-IL" dirty="0"/>
              <a:t/>
            </a:r>
            <a:br>
              <a:rPr lang="he-IL" dirty="0"/>
            </a:br>
            <a:r>
              <a:rPr lang="en-US" dirty="0"/>
              <a:t> </a:t>
            </a:r>
          </a:p>
        </p:txBody>
      </p:sp>
      <p:sp>
        <p:nvSpPr>
          <p:cNvPr id="7171" name="Rectangle 3">
            <a:extLst>
              <a:ext uri="{FF2B5EF4-FFF2-40B4-BE49-F238E27FC236}">
                <a16:creationId xmlns:a16="http://schemas.microsoft.com/office/drawing/2014/main" xmlns="" id="{6CC41F57-9C59-4F7A-AF6B-6198D72914AF}"/>
              </a:ext>
            </a:extLst>
          </p:cNvPr>
          <p:cNvSpPr>
            <a:spLocks noGrp="1" noChangeArrowheads="1"/>
          </p:cNvSpPr>
          <p:nvPr>
            <p:ph type="body" idx="1"/>
          </p:nvPr>
        </p:nvSpPr>
        <p:spPr>
          <a:xfrm>
            <a:off x="1524000" y="836613"/>
            <a:ext cx="9144000" cy="5721350"/>
          </a:xfrm>
        </p:spPr>
        <p:txBody>
          <a:bodyPr/>
          <a:lstStyle/>
          <a:p>
            <a:pPr algn="l" rtl="0" eaLnBrk="1" hangingPunct="1">
              <a:lnSpc>
                <a:spcPct val="85000"/>
              </a:lnSpc>
              <a:spcAft>
                <a:spcPct val="20000"/>
              </a:spcAft>
              <a:buFont typeface="Wingdings" panose="05000000000000000000" pitchFamily="2" charset="2"/>
              <a:buNone/>
              <a:defRPr/>
            </a:pPr>
            <a:endParaRPr lang="en-US" sz="2400" dirty="0"/>
          </a:p>
          <a:p>
            <a:pPr algn="l" rtl="0" eaLnBrk="1" hangingPunct="1">
              <a:lnSpc>
                <a:spcPct val="85000"/>
              </a:lnSpc>
              <a:spcAft>
                <a:spcPct val="20000"/>
              </a:spcAft>
              <a:buFont typeface="Wingdings" panose="05000000000000000000" pitchFamily="2" charset="2"/>
              <a:buNone/>
              <a:defRPr/>
            </a:pPr>
            <a:r>
              <a:rPr lang="en-US" sz="2400" dirty="0"/>
              <a:t>3. </a:t>
            </a:r>
            <a:r>
              <a:rPr lang="en-US" b="1" dirty="0">
                <a:solidFill>
                  <a:schemeClr val="hlink"/>
                </a:solidFill>
                <a:cs typeface="Tahoma" pitchFamily="34" charset="0"/>
              </a:rPr>
              <a:t>“</a:t>
            </a:r>
            <a:r>
              <a:rPr lang="en-US" b="1" dirty="0">
                <a:solidFill>
                  <a:schemeClr val="hlink"/>
                </a:solidFill>
              </a:rPr>
              <a:t>Protection and Therapy within Family Violence"</a:t>
            </a:r>
            <a:r>
              <a:rPr lang="en-US" dirty="0"/>
              <a:t>    </a:t>
            </a:r>
          </a:p>
          <a:p>
            <a:pPr algn="l" rtl="0" eaLnBrk="1" hangingPunct="1">
              <a:lnSpc>
                <a:spcPct val="85000"/>
              </a:lnSpc>
              <a:spcAft>
                <a:spcPct val="20000"/>
              </a:spcAft>
              <a:buFont typeface="Wingdings" panose="05000000000000000000" pitchFamily="2" charset="2"/>
              <a:buNone/>
              <a:defRPr/>
            </a:pPr>
            <a:r>
              <a:rPr lang="en-US" dirty="0"/>
              <a:t>    A response to empirical data on family violence and the system’s failure to deal with it.</a:t>
            </a:r>
          </a:p>
          <a:p>
            <a:pPr lvl="1" algn="l" rtl="0" eaLnBrk="1" hangingPunct="1">
              <a:lnSpc>
                <a:spcPct val="85000"/>
              </a:lnSpc>
              <a:spcAft>
                <a:spcPct val="20000"/>
              </a:spcAft>
              <a:defRPr/>
            </a:pPr>
            <a:r>
              <a:rPr lang="en-US" u="sng" dirty="0"/>
              <a:t>The Law for Prevention of Violence in the Family, 1991</a:t>
            </a:r>
            <a:r>
              <a:rPr lang="en-US" dirty="0"/>
              <a:t> - also enables to consider older persons who suffer from family violence</a:t>
            </a:r>
          </a:p>
        </p:txBody>
      </p:sp>
      <p:sp>
        <p:nvSpPr>
          <p:cNvPr id="7172" name="Rectangle 4">
            <a:extLst>
              <a:ext uri="{FF2B5EF4-FFF2-40B4-BE49-F238E27FC236}">
                <a16:creationId xmlns:a16="http://schemas.microsoft.com/office/drawing/2014/main" xmlns="" id="{4F5A4FBB-E1C4-4036-9494-074183424B7A}"/>
              </a:ext>
            </a:extLst>
          </p:cNvPr>
          <p:cNvSpPr>
            <a:spLocks noChangeArrowheads="1"/>
          </p:cNvSpPr>
          <p:nvPr/>
        </p:nvSpPr>
        <p:spPr bwMode="auto">
          <a:xfrm>
            <a:off x="1610430" y="279401"/>
            <a:ext cx="5819069" cy="646331"/>
          </a:xfrm>
          <a:prstGeom prst="rect">
            <a:avLst/>
          </a:prstGeom>
          <a:noFill/>
          <a:ln w="9525">
            <a:noFill/>
            <a:miter lim="800000"/>
            <a:headEnd/>
            <a:tailEnd/>
          </a:ln>
          <a:effectLst/>
        </p:spPr>
        <p:txBody>
          <a:bodyPr wrap="square">
            <a:spAutoFit/>
          </a:bodyPr>
          <a:lstStyle/>
          <a:p>
            <a:pPr algn="r" rtl="1" eaLnBrk="1" hangingPunct="1">
              <a:defRPr/>
            </a:pPr>
            <a:r>
              <a:rPr lang="en-US" sz="3600" dirty="0">
                <a:solidFill>
                  <a:srgbClr val="FF0000"/>
                </a:solidFill>
                <a:effectLst>
                  <a:outerShdw blurRad="38100" dist="38100" dir="2700000" algn="tl">
                    <a:srgbClr val="000000"/>
                  </a:outerShdw>
                </a:effectLst>
                <a:cs typeface="Arial" charset="0"/>
              </a:rPr>
              <a:t>   Legislative Generations</a:t>
            </a:r>
          </a:p>
        </p:txBody>
      </p:sp>
      <p:pic>
        <p:nvPicPr>
          <p:cNvPr id="27654" name="Picture 6" descr="man">
            <a:hlinkClick r:id="rId2"/>
            <a:extLst>
              <a:ext uri="{FF2B5EF4-FFF2-40B4-BE49-F238E27FC236}">
                <a16:creationId xmlns:a16="http://schemas.microsoft.com/office/drawing/2014/main" xmlns="" id="{2C21D858-E118-4151-A767-E6D3601428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4064" y="3657600"/>
            <a:ext cx="2330881" cy="305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xmlns="" id="{5D34A9B8-C38A-451B-B5A0-18B440DDA599}"/>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74075BE6-39B1-42B2-B4E8-DB4304CF34D4}" type="slidenum">
              <a:rPr lang="ar-SA" altLang="he-IL" smtClean="0">
                <a:latin typeface="Arial" panose="020B0604020202020204" pitchFamily="34" charset="0"/>
              </a:rPr>
              <a:pPr eaLnBrk="1" hangingPunct="1">
                <a:defRPr/>
              </a:pPr>
              <a:t>15</a:t>
            </a:fld>
            <a:endParaRPr lang="en-US" altLang="he-IL">
              <a:latin typeface="Arial" panose="020B0604020202020204" pitchFamily="34" charset="0"/>
            </a:endParaRPr>
          </a:p>
        </p:txBody>
      </p:sp>
      <p:sp>
        <p:nvSpPr>
          <p:cNvPr id="8194" name="Rectangle 2">
            <a:extLst>
              <a:ext uri="{FF2B5EF4-FFF2-40B4-BE49-F238E27FC236}">
                <a16:creationId xmlns:a16="http://schemas.microsoft.com/office/drawing/2014/main" xmlns="" id="{45F001B5-2E79-4308-8230-7FB2D18C2376}"/>
              </a:ext>
            </a:extLst>
          </p:cNvPr>
          <p:cNvSpPr>
            <a:spLocks noGrp="1" noChangeArrowheads="1"/>
          </p:cNvSpPr>
          <p:nvPr>
            <p:ph type="title"/>
          </p:nvPr>
        </p:nvSpPr>
        <p:spPr/>
        <p:txBody>
          <a:bodyPr/>
          <a:lstStyle/>
          <a:p>
            <a:pPr eaLnBrk="1" hangingPunct="1">
              <a:defRPr/>
            </a:pPr>
            <a:r>
              <a:rPr lang="en-US"/>
              <a:t> </a:t>
            </a:r>
          </a:p>
        </p:txBody>
      </p:sp>
      <p:sp>
        <p:nvSpPr>
          <p:cNvPr id="8195" name="Rectangle 3">
            <a:extLst>
              <a:ext uri="{FF2B5EF4-FFF2-40B4-BE49-F238E27FC236}">
                <a16:creationId xmlns:a16="http://schemas.microsoft.com/office/drawing/2014/main" xmlns="" id="{2F323BCD-FB86-45A5-AE00-1F51785F9BB0}"/>
              </a:ext>
            </a:extLst>
          </p:cNvPr>
          <p:cNvSpPr>
            <a:spLocks noGrp="1" noChangeArrowheads="1"/>
          </p:cNvSpPr>
          <p:nvPr>
            <p:ph type="body" idx="1"/>
          </p:nvPr>
        </p:nvSpPr>
        <p:spPr>
          <a:xfrm>
            <a:off x="1847851" y="765175"/>
            <a:ext cx="8640763" cy="5792788"/>
          </a:xfrm>
        </p:spPr>
        <p:txBody>
          <a:bodyPr/>
          <a:lstStyle/>
          <a:p>
            <a:pPr algn="l" rtl="0" eaLnBrk="1" hangingPunct="1">
              <a:buFont typeface="Wingdings" panose="05000000000000000000" pitchFamily="2" charset="2"/>
              <a:buNone/>
              <a:defRPr/>
            </a:pPr>
            <a:endParaRPr lang="en-US" dirty="0"/>
          </a:p>
          <a:p>
            <a:pPr algn="l" rtl="0" eaLnBrk="1" hangingPunct="1">
              <a:buFont typeface="Wingdings" panose="05000000000000000000" pitchFamily="2" charset="2"/>
              <a:buNone/>
              <a:defRPr/>
            </a:pPr>
            <a:endParaRPr lang="en-US" dirty="0"/>
          </a:p>
          <a:p>
            <a:pPr algn="l" rtl="0" eaLnBrk="1" hangingPunct="1">
              <a:buFont typeface="Wingdings" panose="05000000000000000000" pitchFamily="2" charset="2"/>
              <a:buNone/>
              <a:defRPr/>
            </a:pPr>
            <a:r>
              <a:rPr lang="en-US" dirty="0"/>
              <a:t>4. </a:t>
            </a:r>
            <a:r>
              <a:rPr lang="en-US" u="sng" dirty="0"/>
              <a:t>Amendment 7 of the Law for Prevention of Violence in the Family, 2001</a:t>
            </a:r>
            <a:r>
              <a:rPr lang="en-US" dirty="0"/>
              <a:t>, </a:t>
            </a:r>
          </a:p>
          <a:p>
            <a:pPr algn="l" rtl="0" eaLnBrk="1" hangingPunct="1">
              <a:buFont typeface="Wingdings" panose="05000000000000000000" pitchFamily="2" charset="2"/>
              <a:buNone/>
              <a:defRPr/>
            </a:pPr>
            <a:endParaRPr lang="en-US" dirty="0"/>
          </a:p>
          <a:p>
            <a:pPr algn="l" rtl="0" eaLnBrk="1" hangingPunct="1">
              <a:buFont typeface="Wingdings" panose="05000000000000000000" pitchFamily="2" charset="2"/>
              <a:buNone/>
              <a:defRPr/>
            </a:pPr>
            <a:r>
              <a:rPr lang="en-US" dirty="0"/>
              <a:t> The law emphasizes </a:t>
            </a:r>
            <a:r>
              <a:rPr lang="en-US" dirty="0" err="1"/>
              <a:t>professionals’obligation</a:t>
            </a:r>
            <a:r>
              <a:rPr lang="en-US" dirty="0"/>
              <a:t> to  provide</a:t>
            </a:r>
          </a:p>
          <a:p>
            <a:pPr algn="l" rtl="0" eaLnBrk="1" hangingPunct="1">
              <a:buFont typeface="Wingdings" panose="05000000000000000000" pitchFamily="2" charset="2"/>
              <a:buNone/>
              <a:defRPr/>
            </a:pPr>
            <a:r>
              <a:rPr lang="en-US" dirty="0"/>
              <a:t> victims of EA </a:t>
            </a:r>
            <a:r>
              <a:rPr lang="en-US" dirty="0">
                <a:solidFill>
                  <a:srgbClr val="00B0F0"/>
                </a:solidFill>
              </a:rPr>
              <a:t>information in order to get help and care.</a:t>
            </a:r>
          </a:p>
        </p:txBody>
      </p:sp>
      <p:sp>
        <p:nvSpPr>
          <p:cNvPr id="8196" name="Rectangle 4">
            <a:extLst>
              <a:ext uri="{FF2B5EF4-FFF2-40B4-BE49-F238E27FC236}">
                <a16:creationId xmlns:a16="http://schemas.microsoft.com/office/drawing/2014/main" xmlns="" id="{DA76C78D-2856-4107-AEF0-814697BBBABA}"/>
              </a:ext>
            </a:extLst>
          </p:cNvPr>
          <p:cNvSpPr>
            <a:spLocks noChangeArrowheads="1"/>
          </p:cNvSpPr>
          <p:nvPr/>
        </p:nvSpPr>
        <p:spPr bwMode="auto">
          <a:xfrm>
            <a:off x="474663" y="260351"/>
            <a:ext cx="7697787" cy="1138773"/>
          </a:xfrm>
          <a:prstGeom prst="rect">
            <a:avLst/>
          </a:prstGeom>
          <a:noFill/>
          <a:ln w="9525">
            <a:noFill/>
            <a:miter lim="800000"/>
            <a:headEnd/>
            <a:tailEnd/>
          </a:ln>
          <a:effectLst/>
        </p:spPr>
        <p:txBody>
          <a:bodyPr wrap="square">
            <a:spAutoFit/>
          </a:bodyPr>
          <a:lstStyle/>
          <a:p>
            <a:pPr algn="r" rtl="1" eaLnBrk="1" hangingPunct="1">
              <a:defRPr/>
            </a:pPr>
            <a:r>
              <a:rPr lang="en-US" sz="3600" dirty="0">
                <a:solidFill>
                  <a:srgbClr val="FF0000"/>
                </a:solidFill>
                <a:effectLst>
                  <a:outerShdw blurRad="38100" dist="38100" dir="2700000" algn="tl">
                    <a:srgbClr val="000000"/>
                  </a:outerShdw>
                </a:effectLst>
                <a:cs typeface="Arial" charset="0"/>
              </a:rPr>
              <a:t>Legislative Generations</a:t>
            </a:r>
          </a:p>
          <a:p>
            <a:pPr algn="r" rtl="1" eaLnBrk="1" hangingPunct="1">
              <a:defRPr/>
            </a:pPr>
            <a:endParaRPr lang="en-US" sz="3200" dirty="0">
              <a:solidFill>
                <a:srgbClr val="FF0000"/>
              </a:solidFill>
              <a:effectLst>
                <a:outerShdw blurRad="38100" dist="38100" dir="2700000" algn="tl">
                  <a:srgbClr val="000000"/>
                </a:outerShdw>
              </a:effectLst>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4F6057-40DD-4EC1-BB7F-5CB816F7DCAE}"/>
              </a:ext>
            </a:extLst>
          </p:cNvPr>
          <p:cNvSpPr>
            <a:spLocks noGrp="1"/>
          </p:cNvSpPr>
          <p:nvPr>
            <p:ph type="title"/>
          </p:nvPr>
        </p:nvSpPr>
        <p:spPr/>
        <p:txBody>
          <a:bodyPr>
            <a:normAutofit fontScale="90000"/>
          </a:bodyPr>
          <a:lstStyle/>
          <a:p>
            <a:pPr algn="ctr"/>
            <a:r>
              <a:rPr lang="en-US" dirty="0"/>
              <a:t>    </a:t>
            </a:r>
            <a:r>
              <a:rPr lang="en-US" b="1" dirty="0">
                <a:solidFill>
                  <a:srgbClr val="FF0000"/>
                </a:solidFill>
              </a:rPr>
              <a:t>The Generational Development of Israeli Legislation</a:t>
            </a:r>
            <a:r>
              <a:rPr lang="he-IL" dirty="0">
                <a:solidFill>
                  <a:srgbClr val="FF0000"/>
                </a:solidFill>
              </a:rPr>
              <a:t/>
            </a:r>
            <a:br>
              <a:rPr lang="he-IL" dirty="0">
                <a:solidFill>
                  <a:srgbClr val="FF0000"/>
                </a:solidFill>
              </a:rPr>
            </a:br>
            <a:endParaRPr lang="he-IL" dirty="0">
              <a:solidFill>
                <a:srgbClr val="FF0000"/>
              </a:solidFill>
            </a:endParaRPr>
          </a:p>
        </p:txBody>
      </p:sp>
      <p:sp>
        <p:nvSpPr>
          <p:cNvPr id="3" name="Content Placeholder 2">
            <a:extLst>
              <a:ext uri="{FF2B5EF4-FFF2-40B4-BE49-F238E27FC236}">
                <a16:creationId xmlns:a16="http://schemas.microsoft.com/office/drawing/2014/main" xmlns="" id="{87F9EEB1-3411-409B-AEA5-64411282FE0E}"/>
              </a:ext>
            </a:extLst>
          </p:cNvPr>
          <p:cNvSpPr>
            <a:spLocks noGrp="1"/>
          </p:cNvSpPr>
          <p:nvPr>
            <p:ph idx="1"/>
          </p:nvPr>
        </p:nvSpPr>
        <p:spPr/>
        <p:txBody>
          <a:bodyPr/>
          <a:lstStyle/>
          <a:p>
            <a:pPr marL="0" indent="0">
              <a:buNone/>
            </a:pPr>
            <a:r>
              <a:rPr lang="en-US" dirty="0"/>
              <a:t> </a:t>
            </a:r>
            <a:endParaRPr lang="he-IL" dirty="0"/>
          </a:p>
        </p:txBody>
      </p:sp>
      <p:graphicFrame>
        <p:nvGraphicFramePr>
          <p:cNvPr id="4" name="Table 3">
            <a:extLst>
              <a:ext uri="{FF2B5EF4-FFF2-40B4-BE49-F238E27FC236}">
                <a16:creationId xmlns:a16="http://schemas.microsoft.com/office/drawing/2014/main" xmlns="" id="{368734EE-6DB6-41C8-925F-FA0D2EECA6B8}"/>
              </a:ext>
            </a:extLst>
          </p:cNvPr>
          <p:cNvGraphicFramePr>
            <a:graphicFrameLocks noGrp="1"/>
          </p:cNvGraphicFramePr>
          <p:nvPr>
            <p:extLst>
              <p:ext uri="{D42A27DB-BD31-4B8C-83A1-F6EECF244321}">
                <p14:modId xmlns:p14="http://schemas.microsoft.com/office/powerpoint/2010/main" val="224882405"/>
              </p:ext>
            </p:extLst>
          </p:nvPr>
        </p:nvGraphicFramePr>
        <p:xfrm>
          <a:off x="2596243" y="1379763"/>
          <a:ext cx="7004958" cy="4992304"/>
        </p:xfrm>
        <a:graphic>
          <a:graphicData uri="http://schemas.openxmlformats.org/drawingml/2006/table">
            <a:tbl>
              <a:tblPr firstRow="1" firstCol="1" bandRow="1">
                <a:tableStyleId>{5C22544A-7EE6-4342-B048-85BDC9FD1C3A}</a:tableStyleId>
              </a:tblPr>
              <a:tblGrid>
                <a:gridCol w="1025116">
                  <a:extLst>
                    <a:ext uri="{9D8B030D-6E8A-4147-A177-3AD203B41FA5}">
                      <a16:colId xmlns:a16="http://schemas.microsoft.com/office/drawing/2014/main" xmlns="" val="2877769531"/>
                    </a:ext>
                  </a:extLst>
                </a:gridCol>
                <a:gridCol w="699723">
                  <a:extLst>
                    <a:ext uri="{9D8B030D-6E8A-4147-A177-3AD203B41FA5}">
                      <a16:colId xmlns:a16="http://schemas.microsoft.com/office/drawing/2014/main" xmlns="" val="2625306515"/>
                    </a:ext>
                  </a:extLst>
                </a:gridCol>
                <a:gridCol w="1797817">
                  <a:extLst>
                    <a:ext uri="{9D8B030D-6E8A-4147-A177-3AD203B41FA5}">
                      <a16:colId xmlns:a16="http://schemas.microsoft.com/office/drawing/2014/main" xmlns="" val="3115128634"/>
                    </a:ext>
                  </a:extLst>
                </a:gridCol>
                <a:gridCol w="962441">
                  <a:extLst>
                    <a:ext uri="{9D8B030D-6E8A-4147-A177-3AD203B41FA5}">
                      <a16:colId xmlns:a16="http://schemas.microsoft.com/office/drawing/2014/main" xmlns="" val="3225487822"/>
                    </a:ext>
                  </a:extLst>
                </a:gridCol>
                <a:gridCol w="1375406">
                  <a:extLst>
                    <a:ext uri="{9D8B030D-6E8A-4147-A177-3AD203B41FA5}">
                      <a16:colId xmlns:a16="http://schemas.microsoft.com/office/drawing/2014/main" xmlns="" val="2563301301"/>
                    </a:ext>
                  </a:extLst>
                </a:gridCol>
                <a:gridCol w="1144455">
                  <a:extLst>
                    <a:ext uri="{9D8B030D-6E8A-4147-A177-3AD203B41FA5}">
                      <a16:colId xmlns:a16="http://schemas.microsoft.com/office/drawing/2014/main" xmlns="" val="2360215320"/>
                    </a:ext>
                  </a:extLst>
                </a:gridCol>
              </a:tblGrid>
              <a:tr h="746053">
                <a:tc>
                  <a:txBody>
                    <a:bodyPr/>
                    <a:lstStyle/>
                    <a:p>
                      <a:pPr algn="ctr" rtl="1">
                        <a:lnSpc>
                          <a:spcPct val="107000"/>
                        </a:lnSpc>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en-US" sz="1100" dirty="0">
                          <a:effectLst/>
                        </a:rPr>
                        <a:t>Time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en-US" sz="1100">
                          <a:effectLst/>
                        </a:rPr>
                        <a:t>Rationale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en-US" sz="1100">
                          <a:effectLst/>
                        </a:rPr>
                        <a:t>Legal  Foci of Power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en-US" sz="1100">
                          <a:effectLst/>
                        </a:rPr>
                        <a:t>Statutory Example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en-US" sz="1100">
                          <a:effectLst/>
                        </a:rPr>
                        <a:t>Elder Specific?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881023224"/>
                  </a:ext>
                </a:extLst>
              </a:tr>
              <a:tr h="998461">
                <a:tc>
                  <a:txBody>
                    <a:bodyPr/>
                    <a:lstStyle/>
                    <a:p>
                      <a:pPr algn="ctr" rtl="1">
                        <a:lnSpc>
                          <a:spcPct val="107000"/>
                        </a:lnSpc>
                        <a:spcAft>
                          <a:spcPts val="0"/>
                        </a:spcAft>
                      </a:pPr>
                      <a:r>
                        <a:rPr lang="en-US" sz="1100">
                          <a:effectLst/>
                        </a:rPr>
                        <a:t>Gen. 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1950s-1960s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Social control &amp; Protection of helpless populations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Social welfare officers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Legal Capacity and Guardianship Law 1962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No – part of "helpless populations"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4080381325"/>
                  </a:ext>
                </a:extLst>
              </a:tr>
              <a:tr h="998461">
                <a:tc>
                  <a:txBody>
                    <a:bodyPr/>
                    <a:lstStyle/>
                    <a:p>
                      <a:pPr algn="ctr" rtl="1">
                        <a:lnSpc>
                          <a:spcPct val="107000"/>
                        </a:lnSpc>
                        <a:spcAft>
                          <a:spcPts val="0"/>
                        </a:spcAft>
                      </a:pPr>
                      <a:r>
                        <a:rPr lang="en-US" sz="1100">
                          <a:effectLst/>
                        </a:rPr>
                        <a:t>Gen. 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1980s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Deterring and punishing + Reporting</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Police/ Criminal Justice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Criminal Law (Amendment), 1989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No – part of "helpless populations"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2728793129"/>
                  </a:ext>
                </a:extLst>
              </a:tr>
              <a:tr h="998461">
                <a:tc>
                  <a:txBody>
                    <a:bodyPr/>
                    <a:lstStyle/>
                    <a:p>
                      <a:pPr algn="ctr" rtl="1">
                        <a:lnSpc>
                          <a:spcPct val="107000"/>
                        </a:lnSpc>
                        <a:spcAft>
                          <a:spcPts val="0"/>
                        </a:spcAft>
                      </a:pPr>
                      <a:r>
                        <a:rPr lang="en-US" sz="1100">
                          <a:effectLst/>
                        </a:rPr>
                        <a:t>Gen. 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1990s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Removal and Treatment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The Victims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Prevention of Family Violence Law 1991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No – part of victims of family violence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535011228"/>
                  </a:ext>
                </a:extLst>
              </a:tr>
              <a:tr h="1250868">
                <a:tc>
                  <a:txBody>
                    <a:bodyPr/>
                    <a:lstStyle/>
                    <a:p>
                      <a:pPr algn="ctr" rtl="1">
                        <a:lnSpc>
                          <a:spcPct val="107000"/>
                        </a:lnSpc>
                        <a:spcAft>
                          <a:spcPts val="0"/>
                        </a:spcAft>
                      </a:pPr>
                      <a:r>
                        <a:rPr lang="en-US" sz="1100">
                          <a:effectLst/>
                        </a:rPr>
                        <a:t>Gen. 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2000s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Mix: Awareness, Early detection; Social intervention; criminal deterrence;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Mix: Older persons &amp; Professionals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a:effectLst/>
                        </a:rPr>
                        <a:t>Ministry of Health Directives 2003-5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US" sz="1100" dirty="0">
                          <a:effectLst/>
                        </a:rPr>
                        <a:t>Yes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3416514"/>
                  </a:ext>
                </a:extLst>
              </a:tr>
            </a:tbl>
          </a:graphicData>
        </a:graphic>
      </p:graphicFrame>
    </p:spTree>
    <p:extLst>
      <p:ext uri="{BB962C8B-B14F-4D97-AF65-F5344CB8AC3E}">
        <p14:creationId xmlns:p14="http://schemas.microsoft.com/office/powerpoint/2010/main" val="2246638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12B677-BED0-4CEA-B165-280309250A8C}"/>
              </a:ext>
            </a:extLst>
          </p:cNvPr>
          <p:cNvSpPr>
            <a:spLocks noGrp="1"/>
          </p:cNvSpPr>
          <p:nvPr>
            <p:ph type="title"/>
          </p:nvPr>
        </p:nvSpPr>
        <p:spPr/>
        <p:txBody>
          <a:bodyPr/>
          <a:lstStyle/>
          <a:p>
            <a:r>
              <a:rPr lang="en-US" dirty="0"/>
              <a:t>          </a:t>
            </a:r>
            <a:r>
              <a:rPr lang="en-US" dirty="0">
                <a:solidFill>
                  <a:srgbClr val="FF0000"/>
                </a:solidFill>
              </a:rPr>
              <a:t>A significant development in Israeli     					legislation</a:t>
            </a:r>
            <a:endParaRPr lang="he-IL" dirty="0">
              <a:solidFill>
                <a:srgbClr val="FF0000"/>
              </a:solidFill>
            </a:endParaRPr>
          </a:p>
        </p:txBody>
      </p:sp>
      <p:sp>
        <p:nvSpPr>
          <p:cNvPr id="3" name="Content Placeholder 2">
            <a:extLst>
              <a:ext uri="{FF2B5EF4-FFF2-40B4-BE49-F238E27FC236}">
                <a16:creationId xmlns:a16="http://schemas.microsoft.com/office/drawing/2014/main" xmlns="" id="{033D4E38-FA19-4E5E-9CEA-C11C211BCC17}"/>
              </a:ext>
            </a:extLst>
          </p:cNvPr>
          <p:cNvSpPr>
            <a:spLocks noGrp="1"/>
          </p:cNvSpPr>
          <p:nvPr>
            <p:ph idx="1"/>
          </p:nvPr>
        </p:nvSpPr>
        <p:spPr>
          <a:xfrm>
            <a:off x="838200" y="1825625"/>
            <a:ext cx="10515600" cy="4730296"/>
          </a:xfrm>
        </p:spPr>
        <p:txBody>
          <a:bodyPr>
            <a:normAutofit/>
          </a:bodyPr>
          <a:lstStyle/>
          <a:p>
            <a:r>
              <a:rPr lang="en-US" dirty="0"/>
              <a:t>In last 3 years, after political struggle, Israeli Parliament enacted a major law reform - relating to EA &amp; Neglect: in the field of </a:t>
            </a:r>
            <a:r>
              <a:rPr lang="en-US" dirty="0">
                <a:solidFill>
                  <a:srgbClr val="C00000"/>
                </a:solidFill>
              </a:rPr>
              <a:t>Adult Guardianship</a:t>
            </a:r>
          </a:p>
          <a:p>
            <a:r>
              <a:rPr lang="en-US" dirty="0"/>
              <a:t>Three main elements were included: 1. E</a:t>
            </a:r>
            <a:r>
              <a:rPr lang="en-US" u="sng" dirty="0"/>
              <a:t>stablishing </a:t>
            </a:r>
            <a:r>
              <a:rPr lang="en-US" u="sng" dirty="0">
                <a:solidFill>
                  <a:srgbClr val="00B0F0"/>
                </a:solidFill>
              </a:rPr>
              <a:t>a Supportive Decision Making Mechanism</a:t>
            </a:r>
            <a:r>
              <a:rPr lang="en-US" u="sng" dirty="0"/>
              <a:t> as an alternative to Formal Guardianship</a:t>
            </a:r>
          </a:p>
          <a:p>
            <a:r>
              <a:rPr lang="en-US" u="sng" dirty="0"/>
              <a:t>2. Establishing </a:t>
            </a:r>
            <a:r>
              <a:rPr lang="en-US" u="sng" dirty="0">
                <a:solidFill>
                  <a:srgbClr val="00B0F0"/>
                </a:solidFill>
              </a:rPr>
              <a:t>Continuing Power of Attorney </a:t>
            </a:r>
            <a:r>
              <a:rPr lang="en-US" u="sng" dirty="0"/>
              <a:t>for property and personal care, as an alternative to formal guardianship</a:t>
            </a:r>
          </a:p>
          <a:p>
            <a:r>
              <a:rPr lang="en-US" u="sng" dirty="0"/>
              <a:t>3. </a:t>
            </a:r>
            <a:r>
              <a:rPr lang="en-US" u="sng" dirty="0">
                <a:solidFill>
                  <a:srgbClr val="00B0F0"/>
                </a:solidFill>
              </a:rPr>
              <a:t>Reforming existing guardianship regime </a:t>
            </a:r>
            <a:r>
              <a:rPr lang="en-US" u="sng" dirty="0"/>
              <a:t>to minimize its scope, and transforming it to an option of last resort</a:t>
            </a:r>
            <a:endParaRPr lang="en-US" dirty="0"/>
          </a:p>
          <a:p>
            <a:endParaRPr lang="en-US" dirty="0"/>
          </a:p>
          <a:p>
            <a:endParaRPr lang="en-US" dirty="0"/>
          </a:p>
          <a:p>
            <a:endParaRPr lang="he-IL" dirty="0">
              <a:solidFill>
                <a:srgbClr val="00B0F0"/>
              </a:solidFill>
            </a:endParaRPr>
          </a:p>
        </p:txBody>
      </p:sp>
    </p:spTree>
    <p:extLst>
      <p:ext uri="{BB962C8B-B14F-4D97-AF65-F5344CB8AC3E}">
        <p14:creationId xmlns:p14="http://schemas.microsoft.com/office/powerpoint/2010/main" val="483169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xmlns="" id="{DE8CC080-0A89-46F4-8367-44B04D868463}"/>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597E711F-AB66-4B91-9EB5-5AD3AD7AC08E}" type="slidenum">
              <a:rPr lang="ar-SA" altLang="he-IL" smtClean="0">
                <a:latin typeface="Arial" panose="020B0604020202020204" pitchFamily="34" charset="0"/>
              </a:rPr>
              <a:pPr eaLnBrk="1" hangingPunct="1">
                <a:defRPr/>
              </a:pPr>
              <a:t>18</a:t>
            </a:fld>
            <a:endParaRPr lang="en-US" altLang="he-IL">
              <a:latin typeface="Arial" panose="020B0604020202020204" pitchFamily="34" charset="0"/>
            </a:endParaRPr>
          </a:p>
        </p:txBody>
      </p:sp>
      <p:pic>
        <p:nvPicPr>
          <p:cNvPr id="29699" name="Picture 5" descr="MPj03959130000[1]">
            <a:extLst>
              <a:ext uri="{FF2B5EF4-FFF2-40B4-BE49-F238E27FC236}">
                <a16:creationId xmlns:a16="http://schemas.microsoft.com/office/drawing/2014/main" xmlns="" id="{347D356A-82A6-4321-98B7-5DCEA97A5C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9738" y="3860800"/>
            <a:ext cx="5148262" cy="299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6" name="Rectangle 2">
            <a:extLst>
              <a:ext uri="{FF2B5EF4-FFF2-40B4-BE49-F238E27FC236}">
                <a16:creationId xmlns:a16="http://schemas.microsoft.com/office/drawing/2014/main" xmlns="" id="{4F4C99F3-9D45-4D59-A1EC-90CFDB9AB8DE}"/>
              </a:ext>
            </a:extLst>
          </p:cNvPr>
          <p:cNvSpPr>
            <a:spLocks noGrp="1" noChangeArrowheads="1"/>
          </p:cNvSpPr>
          <p:nvPr>
            <p:ph type="title"/>
          </p:nvPr>
        </p:nvSpPr>
        <p:spPr/>
        <p:txBody>
          <a:bodyPr/>
          <a:lstStyle/>
          <a:p>
            <a:pPr eaLnBrk="1" hangingPunct="1">
              <a:defRPr/>
            </a:pPr>
            <a:r>
              <a:rPr lang="en-US" dirty="0"/>
              <a:t> </a:t>
            </a:r>
          </a:p>
        </p:txBody>
      </p:sp>
      <p:sp>
        <p:nvSpPr>
          <p:cNvPr id="47107" name="Rectangle 3">
            <a:extLst>
              <a:ext uri="{FF2B5EF4-FFF2-40B4-BE49-F238E27FC236}">
                <a16:creationId xmlns:a16="http://schemas.microsoft.com/office/drawing/2014/main" xmlns="" id="{7FEBF70A-F5DE-41E4-B346-5EF855D330E5}"/>
              </a:ext>
            </a:extLst>
          </p:cNvPr>
          <p:cNvSpPr>
            <a:spLocks noGrp="1" noChangeArrowheads="1"/>
          </p:cNvSpPr>
          <p:nvPr>
            <p:ph type="body" idx="1"/>
          </p:nvPr>
        </p:nvSpPr>
        <p:spPr>
          <a:xfrm>
            <a:off x="1981200" y="765176"/>
            <a:ext cx="8229600" cy="5330825"/>
          </a:xfrm>
        </p:spPr>
        <p:txBody>
          <a:bodyPr/>
          <a:lstStyle/>
          <a:p>
            <a:pPr algn="l" rtl="0" eaLnBrk="1" hangingPunct="1">
              <a:defRPr/>
            </a:pPr>
            <a:endParaRPr lang="en-US" dirty="0"/>
          </a:p>
          <a:p>
            <a:pPr algn="l" rtl="0" eaLnBrk="1" hangingPunct="1">
              <a:defRPr/>
            </a:pPr>
            <a:endParaRPr lang="en-US" dirty="0"/>
          </a:p>
          <a:p>
            <a:pPr algn="l" rtl="0" eaLnBrk="1" hangingPunct="1">
              <a:defRPr/>
            </a:pPr>
            <a:endParaRPr lang="en-US" dirty="0"/>
          </a:p>
          <a:p>
            <a:pPr marL="0" indent="0" algn="l" rtl="0" eaLnBrk="1" hangingPunct="1">
              <a:buNone/>
              <a:defRPr/>
            </a:pPr>
            <a:r>
              <a:rPr lang="en-US" dirty="0"/>
              <a:t>   The question is: how were legislative developments</a:t>
            </a:r>
          </a:p>
          <a:p>
            <a:pPr marL="0" indent="0" algn="l" rtl="0" eaLnBrk="1" hangingPunct="1">
              <a:buNone/>
              <a:defRPr/>
            </a:pPr>
            <a:r>
              <a:rPr lang="en-US" dirty="0"/>
              <a:t>   translated into advocacy, research and practice? </a:t>
            </a:r>
          </a:p>
          <a:p>
            <a:pPr eaLnBrk="1" hangingPunct="1">
              <a:defRPr/>
            </a:pPr>
            <a:endParaRPr lang="en-US" dirty="0"/>
          </a:p>
        </p:txBody>
      </p:sp>
      <p:sp>
        <p:nvSpPr>
          <p:cNvPr id="47108" name="Rectangle 4">
            <a:extLst>
              <a:ext uri="{FF2B5EF4-FFF2-40B4-BE49-F238E27FC236}">
                <a16:creationId xmlns:a16="http://schemas.microsoft.com/office/drawing/2014/main" xmlns="" id="{E8B9EB2E-84CB-4D53-9560-C21CD86F33BA}"/>
              </a:ext>
            </a:extLst>
          </p:cNvPr>
          <p:cNvSpPr>
            <a:spLocks noChangeArrowheads="1"/>
          </p:cNvSpPr>
          <p:nvPr/>
        </p:nvSpPr>
        <p:spPr bwMode="auto">
          <a:xfrm>
            <a:off x="1050928" y="260351"/>
            <a:ext cx="8386986" cy="1015663"/>
          </a:xfrm>
          <a:prstGeom prst="rect">
            <a:avLst/>
          </a:prstGeom>
          <a:noFill/>
          <a:ln w="9525">
            <a:noFill/>
            <a:miter lim="800000"/>
            <a:headEnd/>
            <a:tailEnd/>
          </a:ln>
          <a:effectLst/>
        </p:spPr>
        <p:txBody>
          <a:bodyPr wrap="square">
            <a:spAutoFit/>
          </a:bodyPr>
          <a:lstStyle/>
          <a:p>
            <a:pPr algn="r" rtl="1" eaLnBrk="1" hangingPunct="1">
              <a:defRPr/>
            </a:pPr>
            <a:endParaRPr lang="en-US" sz="2400" dirty="0">
              <a:solidFill>
                <a:srgbClr val="FF0000"/>
              </a:solidFill>
              <a:effectLst>
                <a:outerShdw blurRad="38100" dist="38100" dir="2700000" algn="tl">
                  <a:srgbClr val="000000"/>
                </a:outerShdw>
              </a:effectLst>
              <a:cs typeface="Arial" charset="0"/>
            </a:endParaRPr>
          </a:p>
          <a:p>
            <a:pPr rtl="1" eaLnBrk="1" hangingPunct="1">
              <a:defRPr/>
            </a:pPr>
            <a:r>
              <a:rPr lang="en-US" sz="3200" dirty="0">
                <a:solidFill>
                  <a:srgbClr val="FF0000"/>
                </a:solidFill>
                <a:effectLst>
                  <a:outerShdw blurRad="38100" dist="38100" dir="2700000" algn="tl">
                    <a:srgbClr val="000000"/>
                  </a:outerShdw>
                </a:effectLst>
                <a:cs typeface="Arial" charset="0"/>
              </a:rPr>
              <a:t>                    </a:t>
            </a:r>
            <a:r>
              <a:rPr lang="en-US" sz="3600" dirty="0">
                <a:solidFill>
                  <a:srgbClr val="FF0000"/>
                </a:solidFill>
                <a:effectLst>
                  <a:outerShdw blurRad="38100" dist="38100" dir="2700000" algn="tl">
                    <a:srgbClr val="000000"/>
                  </a:outerShdw>
                </a:effectLst>
                <a:cs typeface="Arial" charset="0"/>
              </a:rPr>
              <a:t>Legislative generations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xmlns="" id="{324DE047-8510-4C39-ADED-843EF056D339}"/>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64B52836-029E-4367-A625-FFD302291B7F}" type="slidenum">
              <a:rPr lang="ar-SA" altLang="he-IL" smtClean="0">
                <a:latin typeface="Arial" panose="020B0604020202020204" pitchFamily="34" charset="0"/>
              </a:rPr>
              <a:pPr eaLnBrk="1" hangingPunct="1">
                <a:defRPr/>
              </a:pPr>
              <a:t>19</a:t>
            </a:fld>
            <a:endParaRPr lang="en-US" altLang="he-IL">
              <a:latin typeface="Arial" panose="020B0604020202020204" pitchFamily="34" charset="0"/>
            </a:endParaRPr>
          </a:p>
        </p:txBody>
      </p:sp>
      <p:sp>
        <p:nvSpPr>
          <p:cNvPr id="74754" name="Rectangle 2">
            <a:extLst>
              <a:ext uri="{FF2B5EF4-FFF2-40B4-BE49-F238E27FC236}">
                <a16:creationId xmlns:a16="http://schemas.microsoft.com/office/drawing/2014/main" xmlns="" id="{198B4F06-4588-4FC5-AEA0-D7794A379D4B}"/>
              </a:ext>
            </a:extLst>
          </p:cNvPr>
          <p:cNvSpPr>
            <a:spLocks noGrp="1" noChangeArrowheads="1"/>
          </p:cNvSpPr>
          <p:nvPr>
            <p:ph type="title"/>
          </p:nvPr>
        </p:nvSpPr>
        <p:spPr/>
        <p:txBody>
          <a:bodyPr/>
          <a:lstStyle/>
          <a:p>
            <a:pPr eaLnBrk="1" hangingPunct="1">
              <a:defRPr/>
            </a:pPr>
            <a:r>
              <a:rPr lang="en-US"/>
              <a:t> </a:t>
            </a:r>
          </a:p>
        </p:txBody>
      </p:sp>
      <p:sp>
        <p:nvSpPr>
          <p:cNvPr id="74755" name="Rectangle 3">
            <a:extLst>
              <a:ext uri="{FF2B5EF4-FFF2-40B4-BE49-F238E27FC236}">
                <a16:creationId xmlns:a16="http://schemas.microsoft.com/office/drawing/2014/main" xmlns="" id="{FF73DFA7-5E4D-4F2D-B1E4-335BE86AD340}"/>
              </a:ext>
            </a:extLst>
          </p:cNvPr>
          <p:cNvSpPr>
            <a:spLocks noGrp="1" noChangeArrowheads="1"/>
          </p:cNvSpPr>
          <p:nvPr>
            <p:ph type="body" idx="1"/>
          </p:nvPr>
        </p:nvSpPr>
        <p:spPr>
          <a:xfrm>
            <a:off x="1981200" y="692150"/>
            <a:ext cx="8229600" cy="5403850"/>
          </a:xfrm>
        </p:spPr>
        <p:txBody>
          <a:bodyPr/>
          <a:lstStyle/>
          <a:p>
            <a:pPr algn="l" rtl="0" eaLnBrk="1" hangingPunct="1">
              <a:defRPr/>
            </a:pPr>
            <a:endParaRPr lang="en-US" b="1" dirty="0"/>
          </a:p>
          <a:p>
            <a:pPr algn="l" rtl="0" eaLnBrk="1" hangingPunct="1">
              <a:defRPr/>
            </a:pPr>
            <a:endParaRPr lang="en-US" b="1" dirty="0"/>
          </a:p>
          <a:p>
            <a:pPr algn="l" rtl="0" eaLnBrk="1" hangingPunct="1">
              <a:defRPr/>
            </a:pPr>
            <a:r>
              <a:rPr lang="en-US" b="1" dirty="0"/>
              <a:t>A hot-line</a:t>
            </a:r>
            <a:r>
              <a:rPr lang="en-US" dirty="0"/>
              <a:t> for elders exposed to abuse was established. </a:t>
            </a:r>
          </a:p>
          <a:p>
            <a:pPr algn="l" rtl="0" eaLnBrk="1" hangingPunct="1">
              <a:defRPr/>
            </a:pPr>
            <a:r>
              <a:rPr lang="en-US" dirty="0"/>
              <a:t>The volunteers operating it had been especially trained on EA issues.</a:t>
            </a:r>
          </a:p>
          <a:p>
            <a:pPr eaLnBrk="1" hangingPunct="1">
              <a:buFont typeface="Wingdings" panose="05000000000000000000" pitchFamily="2" charset="2"/>
              <a:buNone/>
              <a:defRPr/>
            </a:pPr>
            <a:endParaRPr lang="en-US" dirty="0"/>
          </a:p>
        </p:txBody>
      </p:sp>
      <p:sp>
        <p:nvSpPr>
          <p:cNvPr id="37893" name="Text Box 4">
            <a:extLst>
              <a:ext uri="{FF2B5EF4-FFF2-40B4-BE49-F238E27FC236}">
                <a16:creationId xmlns:a16="http://schemas.microsoft.com/office/drawing/2014/main" xmlns="" id="{9D2DFEBF-FB43-4327-ACC7-78B25C05DDA4}"/>
              </a:ext>
            </a:extLst>
          </p:cNvPr>
          <p:cNvSpPr txBox="1">
            <a:spLocks noChangeArrowheads="1"/>
          </p:cNvSpPr>
          <p:nvPr/>
        </p:nvSpPr>
        <p:spPr bwMode="auto">
          <a:xfrm>
            <a:off x="1811339" y="542926"/>
            <a:ext cx="85693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rtl="0" eaLnBrk="1" hangingPunct="1">
              <a:spcBef>
                <a:spcPct val="50000"/>
              </a:spcBef>
              <a:buClrTx/>
              <a:buSzTx/>
              <a:buFontTx/>
              <a:buNone/>
            </a:pPr>
            <a:r>
              <a:rPr lang="en-US" altLang="he-IL" sz="4000">
                <a:solidFill>
                  <a:srgbClr val="FF3300"/>
                </a:solidFill>
              </a:rPr>
              <a:t>Awareness, policy and services</a:t>
            </a:r>
          </a:p>
        </p:txBody>
      </p:sp>
      <p:pic>
        <p:nvPicPr>
          <p:cNvPr id="37894" name="Picture 5" descr="j0178567">
            <a:extLst>
              <a:ext uri="{FF2B5EF4-FFF2-40B4-BE49-F238E27FC236}">
                <a16:creationId xmlns:a16="http://schemas.microsoft.com/office/drawing/2014/main" xmlns="" id="{D90D8CDD-D01B-45C1-8736-027666347F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221163"/>
            <a:ext cx="3657600"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F18A68-377D-4D2E-82A0-88132BE5DDFA}"/>
              </a:ext>
            </a:extLst>
          </p:cNvPr>
          <p:cNvSpPr>
            <a:spLocks noGrp="1"/>
          </p:cNvSpPr>
          <p:nvPr>
            <p:ph type="title"/>
          </p:nvPr>
        </p:nvSpPr>
        <p:spPr/>
        <p:txBody>
          <a:bodyPr/>
          <a:lstStyle/>
          <a:p>
            <a:r>
              <a:rPr lang="en-US" dirty="0"/>
              <a:t>         </a:t>
            </a:r>
            <a:r>
              <a:rPr lang="en-GB" dirty="0">
                <a:solidFill>
                  <a:srgbClr val="FF0000"/>
                </a:solidFill>
              </a:rPr>
              <a:t>Charter of Fundamental Rights</a:t>
            </a:r>
            <a:endParaRPr lang="he-IL" dirty="0"/>
          </a:p>
        </p:txBody>
      </p:sp>
      <p:sp>
        <p:nvSpPr>
          <p:cNvPr id="3" name="Content Placeholder 2">
            <a:extLst>
              <a:ext uri="{FF2B5EF4-FFF2-40B4-BE49-F238E27FC236}">
                <a16:creationId xmlns:a16="http://schemas.microsoft.com/office/drawing/2014/main" xmlns="" id="{FFD78E2F-E051-4479-B499-8352A08AF624}"/>
              </a:ext>
            </a:extLst>
          </p:cNvPr>
          <p:cNvSpPr>
            <a:spLocks noGrp="1"/>
          </p:cNvSpPr>
          <p:nvPr>
            <p:ph idx="1"/>
          </p:nvPr>
        </p:nvSpPr>
        <p:spPr/>
        <p:txBody>
          <a:bodyPr/>
          <a:lstStyle/>
          <a:p>
            <a:pPr rtl="1"/>
            <a:endParaRPr lang="en-GB" dirty="0"/>
          </a:p>
          <a:p>
            <a:pPr marL="0" indent="0">
              <a:buNone/>
            </a:pPr>
            <a:r>
              <a:rPr lang="en-GB" dirty="0"/>
              <a:t>Article 25 of the </a:t>
            </a:r>
            <a:r>
              <a:rPr lang="en-GB" dirty="0">
                <a:solidFill>
                  <a:srgbClr val="FF0000"/>
                </a:solidFill>
              </a:rPr>
              <a:t>Charter of Fundamental Rights, </a:t>
            </a:r>
            <a:r>
              <a:rPr lang="en-GB" dirty="0"/>
              <a:t>the European Union </a:t>
            </a:r>
          </a:p>
          <a:p>
            <a:pPr marL="0" indent="0">
              <a:buNone/>
            </a:pPr>
            <a:r>
              <a:rPr lang="en-GB" dirty="0"/>
              <a:t>recognised and respected the rights of older people to lead a life of </a:t>
            </a:r>
          </a:p>
          <a:p>
            <a:pPr marL="0" indent="0">
              <a:buNone/>
            </a:pPr>
            <a:r>
              <a:rPr lang="en-GB" dirty="0"/>
              <a:t>dignity and independence, and to participate in social and cultural life. </a:t>
            </a:r>
          </a:p>
          <a:p>
            <a:pPr marL="0" indent="0">
              <a:buNone/>
            </a:pPr>
            <a:endParaRPr lang="he-IL" dirty="0"/>
          </a:p>
          <a:p>
            <a:pPr marL="0" indent="0">
              <a:buNone/>
            </a:pPr>
            <a:r>
              <a:rPr lang="en-GB" dirty="0"/>
              <a:t>Accordingly, the challenge today and for the future will be to tackle the demographic change in an affirmative way</a:t>
            </a:r>
            <a:endParaRPr lang="en-US" dirty="0"/>
          </a:p>
          <a:p>
            <a:pPr marL="0" indent="0">
              <a:buNone/>
            </a:pPr>
            <a:r>
              <a:rPr lang="en-US" dirty="0"/>
              <a:t> </a:t>
            </a:r>
          </a:p>
          <a:p>
            <a:endParaRPr lang="he-IL" dirty="0"/>
          </a:p>
        </p:txBody>
      </p:sp>
    </p:spTree>
    <p:extLst>
      <p:ext uri="{BB962C8B-B14F-4D97-AF65-F5344CB8AC3E}">
        <p14:creationId xmlns:p14="http://schemas.microsoft.com/office/powerpoint/2010/main" val="1716959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6" descr="j0185163">
            <a:extLst>
              <a:ext uri="{FF2B5EF4-FFF2-40B4-BE49-F238E27FC236}">
                <a16:creationId xmlns:a16="http://schemas.microsoft.com/office/drawing/2014/main" xmlns="" id="{60691AEE-A995-47AB-8898-32F662D9ACF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319964" y="4797426"/>
            <a:ext cx="3348037" cy="2060575"/>
          </a:xfrm>
          <a:noFill/>
          <a:extLst>
            <a:ext uri="{909E8E84-426E-40DD-AFC4-6F175D3DCCD1}">
              <a14:hiddenFill xmlns:a14="http://schemas.microsoft.com/office/drawing/2010/main">
                <a:solidFill>
                  <a:srgbClr val="FFFFFF"/>
                </a:solidFill>
              </a14:hiddenFill>
            </a:ext>
          </a:extLst>
        </p:spPr>
      </p:pic>
      <p:sp>
        <p:nvSpPr>
          <p:cNvPr id="8" name="Slide Number Placeholder 6">
            <a:extLst>
              <a:ext uri="{FF2B5EF4-FFF2-40B4-BE49-F238E27FC236}">
                <a16:creationId xmlns:a16="http://schemas.microsoft.com/office/drawing/2014/main" xmlns="" id="{8C3E8972-1618-44BD-852E-DE6C048E1CF7}"/>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19110376-5C55-4E03-87BB-F284D5374A70}" type="slidenum">
              <a:rPr lang="ar-SA" altLang="he-IL" smtClean="0">
                <a:latin typeface="Arial" panose="020B0604020202020204" pitchFamily="34" charset="0"/>
              </a:rPr>
              <a:pPr eaLnBrk="1" hangingPunct="1">
                <a:defRPr/>
              </a:pPr>
              <a:t>20</a:t>
            </a:fld>
            <a:endParaRPr lang="en-US" altLang="he-IL">
              <a:latin typeface="Arial" panose="020B0604020202020204" pitchFamily="34" charset="0"/>
            </a:endParaRPr>
          </a:p>
        </p:txBody>
      </p:sp>
      <p:sp>
        <p:nvSpPr>
          <p:cNvPr id="73730" name="Rectangle 2">
            <a:extLst>
              <a:ext uri="{FF2B5EF4-FFF2-40B4-BE49-F238E27FC236}">
                <a16:creationId xmlns:a16="http://schemas.microsoft.com/office/drawing/2014/main" xmlns="" id="{C55690D4-D8BA-4A38-8E9E-2D95EC5D08D9}"/>
              </a:ext>
            </a:extLst>
          </p:cNvPr>
          <p:cNvSpPr>
            <a:spLocks noGrp="1" noChangeArrowheads="1"/>
          </p:cNvSpPr>
          <p:nvPr>
            <p:ph type="title"/>
          </p:nvPr>
        </p:nvSpPr>
        <p:spPr/>
        <p:txBody>
          <a:bodyPr/>
          <a:lstStyle/>
          <a:p>
            <a:pPr eaLnBrk="1" hangingPunct="1">
              <a:defRPr/>
            </a:pPr>
            <a:r>
              <a:rPr lang="en-US" dirty="0"/>
              <a:t> </a:t>
            </a:r>
          </a:p>
        </p:txBody>
      </p:sp>
      <p:sp>
        <p:nvSpPr>
          <p:cNvPr id="73731" name="Rectangle 3">
            <a:extLst>
              <a:ext uri="{FF2B5EF4-FFF2-40B4-BE49-F238E27FC236}">
                <a16:creationId xmlns:a16="http://schemas.microsoft.com/office/drawing/2014/main" xmlns="" id="{CA9DEE62-6661-4516-A641-F1355D80D59D}"/>
              </a:ext>
            </a:extLst>
          </p:cNvPr>
          <p:cNvSpPr>
            <a:spLocks noGrp="1" noChangeArrowheads="1"/>
          </p:cNvSpPr>
          <p:nvPr>
            <p:ph type="body" sz="half" idx="1"/>
          </p:nvPr>
        </p:nvSpPr>
        <p:spPr>
          <a:xfrm>
            <a:off x="1703389" y="620713"/>
            <a:ext cx="8785225" cy="4679950"/>
          </a:xfrm>
        </p:spPr>
        <p:txBody>
          <a:bodyPr>
            <a:normAutofit lnSpcReduction="10000"/>
          </a:bodyPr>
          <a:lstStyle/>
          <a:p>
            <a:pPr algn="ctr" rtl="0" eaLnBrk="1" hangingPunct="1">
              <a:lnSpc>
                <a:spcPct val="90000"/>
              </a:lnSpc>
              <a:buFont typeface="Wingdings" panose="05000000000000000000" pitchFamily="2" charset="2"/>
              <a:buNone/>
              <a:defRPr/>
            </a:pPr>
            <a:r>
              <a:rPr lang="en-US" sz="4000" dirty="0">
                <a:solidFill>
                  <a:srgbClr val="FF3300"/>
                </a:solidFill>
              </a:rPr>
              <a:t>Identifying and Reporting EA in the Health System</a:t>
            </a:r>
          </a:p>
          <a:p>
            <a:pPr algn="ctr" rtl="0" eaLnBrk="1" hangingPunct="1">
              <a:lnSpc>
                <a:spcPct val="90000"/>
              </a:lnSpc>
              <a:buFont typeface="Wingdings" panose="05000000000000000000" pitchFamily="2" charset="2"/>
              <a:buNone/>
              <a:defRPr/>
            </a:pPr>
            <a:r>
              <a:rPr lang="en-US" sz="4000" dirty="0">
                <a:solidFill>
                  <a:srgbClr val="FF3300"/>
                </a:solidFill>
              </a:rPr>
              <a:t> </a:t>
            </a:r>
            <a:endParaRPr lang="en-US" dirty="0"/>
          </a:p>
          <a:p>
            <a:pPr algn="l" rtl="0" eaLnBrk="1" hangingPunct="1">
              <a:lnSpc>
                <a:spcPct val="90000"/>
              </a:lnSpc>
              <a:defRPr/>
            </a:pPr>
            <a:r>
              <a:rPr lang="en-US" b="1" dirty="0"/>
              <a:t>The Ministry of Health Director General issued a detailed procedure:</a:t>
            </a:r>
          </a:p>
          <a:p>
            <a:pPr algn="l" rtl="0" eaLnBrk="1" hangingPunct="1">
              <a:lnSpc>
                <a:spcPct val="90000"/>
              </a:lnSpc>
              <a:defRPr/>
            </a:pPr>
            <a:r>
              <a:rPr lang="en-US" dirty="0"/>
              <a:t>A circular states that one of its aims is “to increase awareness of EA and neglect” phenomenon and “to broaden and deepen identification of and care for  aged, from the moment that suspicion is aroused...” (Clause 2.3). </a:t>
            </a:r>
          </a:p>
          <a:p>
            <a:pPr algn="l" rtl="0" eaLnBrk="1" hangingPunct="1">
              <a:lnSpc>
                <a:spcPct val="90000"/>
              </a:lnSpc>
              <a:defRPr/>
            </a:pPr>
            <a:endParaRPr lang="en-US" b="1" dirty="0"/>
          </a:p>
          <a:p>
            <a:pPr algn="l" rtl="0" eaLnBrk="1" hangingPunct="1">
              <a:lnSpc>
                <a:spcPct val="90000"/>
              </a:lnSpc>
              <a:defRPr/>
            </a:pPr>
            <a:endParaRPr lang="en-US" sz="2400" dirty="0"/>
          </a:p>
          <a:p>
            <a:pPr algn="l" rtl="0" eaLnBrk="1" hangingPunct="1">
              <a:lnSpc>
                <a:spcPct val="90000"/>
              </a:lnSpc>
              <a:defRPr/>
            </a:pPr>
            <a:endParaRPr lang="en-US" sz="2400" dirty="0"/>
          </a:p>
          <a:p>
            <a:pPr eaLnBrk="1" hangingPunct="1">
              <a:lnSpc>
                <a:spcPct val="90000"/>
              </a:lnSpc>
              <a:defRPr/>
            </a:pPr>
            <a:endParaRPr lang="en-US" sz="2400" dirty="0"/>
          </a:p>
        </p:txBody>
      </p:sp>
      <p:sp>
        <p:nvSpPr>
          <p:cNvPr id="73732" name="Text Box 4">
            <a:extLst>
              <a:ext uri="{FF2B5EF4-FFF2-40B4-BE49-F238E27FC236}">
                <a16:creationId xmlns:a16="http://schemas.microsoft.com/office/drawing/2014/main" xmlns="" id="{4CFE098A-9317-465A-9C23-B7652969A946}"/>
              </a:ext>
            </a:extLst>
          </p:cNvPr>
          <p:cNvSpPr txBox="1">
            <a:spLocks noChangeArrowheads="1"/>
          </p:cNvSpPr>
          <p:nvPr/>
        </p:nvSpPr>
        <p:spPr bwMode="auto">
          <a:xfrm>
            <a:off x="1774825" y="188913"/>
            <a:ext cx="6408738" cy="366712"/>
          </a:xfrm>
          <a:prstGeom prst="rect">
            <a:avLst/>
          </a:prstGeom>
          <a:noFill/>
          <a:ln w="9525">
            <a:noFill/>
            <a:miter lim="800000"/>
            <a:headEnd/>
            <a:tailEnd/>
          </a:ln>
          <a:effectLst/>
        </p:spPr>
        <p:txBody>
          <a:bodyPr>
            <a:spAutoFit/>
          </a:bodyPr>
          <a:lstStyle/>
          <a:p>
            <a:pPr algn="r" rtl="1" eaLnBrk="1" hangingPunct="1">
              <a:spcBef>
                <a:spcPct val="50000"/>
              </a:spcBef>
              <a:defRPr/>
            </a:pPr>
            <a:endParaRPr lang="en-US" b="1" dirty="0">
              <a:solidFill>
                <a:srgbClr val="FF3300"/>
              </a:solidFill>
              <a:effectLst>
                <a:outerShdw blurRad="38100" dist="38100" dir="2700000" algn="tl">
                  <a:srgbClr val="000000"/>
                </a:outerShdw>
              </a:effectLst>
              <a:cs typeface="Arial" charset="0"/>
            </a:endParaRPr>
          </a:p>
        </p:txBody>
      </p:sp>
      <p:sp>
        <p:nvSpPr>
          <p:cNvPr id="35847" name="Rectangle 5">
            <a:extLst>
              <a:ext uri="{FF2B5EF4-FFF2-40B4-BE49-F238E27FC236}">
                <a16:creationId xmlns:a16="http://schemas.microsoft.com/office/drawing/2014/main" xmlns="" id="{39176B48-90CE-4799-85E2-B1BB16ADF5BE}"/>
              </a:ext>
            </a:extLst>
          </p:cNvPr>
          <p:cNvSpPr>
            <a:spLocks noChangeArrowheads="1"/>
          </p:cNvSpPr>
          <p:nvPr/>
        </p:nvSpPr>
        <p:spPr bwMode="auto">
          <a:xfrm>
            <a:off x="2495551" y="2420939"/>
            <a:ext cx="29003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52352" bIns="0" anchor="ctr">
            <a:spAutoFit/>
          </a:bodyPr>
          <a:lstStyle>
            <a:lvl1pPr algn="r" rtl="1">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0"/>
              </a:spcBef>
              <a:buClrTx/>
              <a:buSzTx/>
              <a:buFontTx/>
              <a:buNone/>
            </a:pPr>
            <a:endParaRPr lang="en-US" altLang="he-IL" sz="1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xmlns="" id="{4FF9C473-247A-4379-89EF-7D5A9666DB41}"/>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DC1834AD-2353-4712-9891-8D8F3A197E2C}" type="slidenum">
              <a:rPr lang="ar-SA" altLang="he-IL" smtClean="0">
                <a:latin typeface="Arial" panose="020B0604020202020204" pitchFamily="34" charset="0"/>
              </a:rPr>
              <a:pPr eaLnBrk="1" hangingPunct="1">
                <a:defRPr/>
              </a:pPr>
              <a:t>21</a:t>
            </a:fld>
            <a:endParaRPr lang="en-US" altLang="he-IL">
              <a:latin typeface="Arial" panose="020B0604020202020204" pitchFamily="34" charset="0"/>
            </a:endParaRPr>
          </a:p>
        </p:txBody>
      </p:sp>
      <p:sp>
        <p:nvSpPr>
          <p:cNvPr id="16386" name="Rectangle 2">
            <a:extLst>
              <a:ext uri="{FF2B5EF4-FFF2-40B4-BE49-F238E27FC236}">
                <a16:creationId xmlns:a16="http://schemas.microsoft.com/office/drawing/2014/main" xmlns="" id="{326EC103-BDDC-4FC7-BD78-10554945EB7E}"/>
              </a:ext>
            </a:extLst>
          </p:cNvPr>
          <p:cNvSpPr>
            <a:spLocks noGrp="1" noChangeArrowheads="1"/>
          </p:cNvSpPr>
          <p:nvPr>
            <p:ph type="title"/>
          </p:nvPr>
        </p:nvSpPr>
        <p:spPr/>
        <p:txBody>
          <a:bodyPr/>
          <a:lstStyle/>
          <a:p>
            <a:pPr eaLnBrk="1" hangingPunct="1">
              <a:defRPr/>
            </a:pPr>
            <a:r>
              <a:rPr lang="en-US"/>
              <a:t> </a:t>
            </a:r>
          </a:p>
        </p:txBody>
      </p:sp>
      <p:sp>
        <p:nvSpPr>
          <p:cNvPr id="16387" name="Rectangle 3">
            <a:extLst>
              <a:ext uri="{FF2B5EF4-FFF2-40B4-BE49-F238E27FC236}">
                <a16:creationId xmlns:a16="http://schemas.microsoft.com/office/drawing/2014/main" xmlns="" id="{B07B6826-2C0B-4E0E-893C-D04E3B782474}"/>
              </a:ext>
            </a:extLst>
          </p:cNvPr>
          <p:cNvSpPr>
            <a:spLocks noGrp="1" noChangeArrowheads="1"/>
          </p:cNvSpPr>
          <p:nvPr>
            <p:ph type="body" idx="1"/>
          </p:nvPr>
        </p:nvSpPr>
        <p:spPr>
          <a:xfrm>
            <a:off x="1524001" y="765176"/>
            <a:ext cx="8893175" cy="5649913"/>
          </a:xfrm>
        </p:spPr>
        <p:txBody>
          <a:bodyPr/>
          <a:lstStyle/>
          <a:p>
            <a:pPr algn="l" rtl="0" eaLnBrk="1" hangingPunct="1">
              <a:defRPr/>
            </a:pPr>
            <a:endParaRPr lang="en-US" b="1" dirty="0"/>
          </a:p>
          <a:p>
            <a:pPr algn="l" rtl="0" eaLnBrk="1" hangingPunct="1">
              <a:defRPr/>
            </a:pPr>
            <a:endParaRPr lang="en-US" b="1" dirty="0"/>
          </a:p>
          <a:p>
            <a:pPr marL="0" indent="0" algn="l" rtl="0" eaLnBrk="1" hangingPunct="1">
              <a:buNone/>
              <a:defRPr/>
            </a:pPr>
            <a:r>
              <a:rPr lang="en-US" b="1" dirty="0"/>
              <a:t>A national committee</a:t>
            </a:r>
            <a:r>
              <a:rPr lang="en-US" dirty="0"/>
              <a:t> was created with members from all</a:t>
            </a:r>
          </a:p>
          <a:p>
            <a:pPr marL="0" indent="0" algn="l" rtl="0" eaLnBrk="1" hangingPunct="1">
              <a:buNone/>
              <a:defRPr/>
            </a:pPr>
            <a:r>
              <a:rPr lang="en-US" dirty="0"/>
              <a:t> relevant governmental ministries (welfare, health, police),</a:t>
            </a:r>
          </a:p>
          <a:p>
            <a:pPr marL="0" indent="0" algn="l" rtl="0" eaLnBrk="1" hangingPunct="1">
              <a:buNone/>
              <a:defRPr/>
            </a:pPr>
            <a:r>
              <a:rPr lang="en-US" dirty="0"/>
              <a:t> Academia and NGOs.</a:t>
            </a:r>
          </a:p>
          <a:p>
            <a:pPr marL="0" indent="0" algn="l" rtl="0" eaLnBrk="1" hangingPunct="1">
              <a:buNone/>
              <a:defRPr/>
            </a:pPr>
            <a:endParaRPr lang="en-US" dirty="0"/>
          </a:p>
          <a:p>
            <a:pPr marL="0" indent="0" algn="l" rtl="0" eaLnBrk="1" hangingPunct="1">
              <a:buNone/>
              <a:defRPr/>
            </a:pPr>
            <a:r>
              <a:rPr lang="en-US" b="1" dirty="0"/>
              <a:t>A National Forum</a:t>
            </a:r>
            <a:r>
              <a:rPr lang="en-US" dirty="0"/>
              <a:t> for inter-organizational coordination</a:t>
            </a:r>
          </a:p>
          <a:p>
            <a:pPr marL="0" indent="0" algn="l" rtl="0" eaLnBrk="1" hangingPunct="1">
              <a:buNone/>
              <a:defRPr/>
            </a:pPr>
            <a:r>
              <a:rPr lang="en-US" dirty="0"/>
              <a:t> was created by the Welfare Ministry. </a:t>
            </a:r>
          </a:p>
        </p:txBody>
      </p:sp>
      <p:sp>
        <p:nvSpPr>
          <p:cNvPr id="38917" name="Text Box 4">
            <a:extLst>
              <a:ext uri="{FF2B5EF4-FFF2-40B4-BE49-F238E27FC236}">
                <a16:creationId xmlns:a16="http://schemas.microsoft.com/office/drawing/2014/main" xmlns="" id="{D0C7492F-468A-495F-82F1-DC6544862A43}"/>
              </a:ext>
            </a:extLst>
          </p:cNvPr>
          <p:cNvSpPr txBox="1">
            <a:spLocks noChangeArrowheads="1"/>
          </p:cNvSpPr>
          <p:nvPr/>
        </p:nvSpPr>
        <p:spPr bwMode="auto">
          <a:xfrm>
            <a:off x="2424114" y="620714"/>
            <a:ext cx="7343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rtl="0" eaLnBrk="1" hangingPunct="1">
              <a:spcBef>
                <a:spcPct val="50000"/>
              </a:spcBef>
              <a:buClrTx/>
              <a:buSzTx/>
              <a:buFontTx/>
              <a:buNone/>
            </a:pPr>
            <a:r>
              <a:rPr lang="en-US" altLang="he-IL" sz="4000">
                <a:solidFill>
                  <a:srgbClr val="FF3300"/>
                </a:solidFill>
              </a:rPr>
              <a:t>Awareness, policy and services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9C3582-B36E-40EA-9F03-CC4893AF7227}"/>
              </a:ext>
            </a:extLst>
          </p:cNvPr>
          <p:cNvSpPr>
            <a:spLocks noGrp="1"/>
          </p:cNvSpPr>
          <p:nvPr>
            <p:ph type="title"/>
          </p:nvPr>
        </p:nvSpPr>
        <p:spPr/>
        <p:txBody>
          <a:bodyPr/>
          <a:lstStyle/>
          <a:p>
            <a:r>
              <a:rPr lang="en-US" dirty="0"/>
              <a:t>                </a:t>
            </a:r>
            <a:r>
              <a:rPr lang="en-US" dirty="0">
                <a:solidFill>
                  <a:srgbClr val="FF0000"/>
                </a:solidFill>
              </a:rPr>
              <a:t>Further Needed Steps</a:t>
            </a:r>
            <a:endParaRPr lang="he-IL" dirty="0"/>
          </a:p>
        </p:txBody>
      </p:sp>
      <p:sp>
        <p:nvSpPr>
          <p:cNvPr id="3" name="Content Placeholder 2">
            <a:extLst>
              <a:ext uri="{FF2B5EF4-FFF2-40B4-BE49-F238E27FC236}">
                <a16:creationId xmlns:a16="http://schemas.microsoft.com/office/drawing/2014/main" xmlns="" id="{0B9B58F8-B97A-458A-B5A6-527AF822C5DE}"/>
              </a:ext>
            </a:extLst>
          </p:cNvPr>
          <p:cNvSpPr>
            <a:spLocks noGrp="1"/>
          </p:cNvSpPr>
          <p:nvPr>
            <p:ph idx="1"/>
          </p:nvPr>
        </p:nvSpPr>
        <p:spPr/>
        <p:txBody>
          <a:bodyPr/>
          <a:lstStyle/>
          <a:p>
            <a:endParaRPr lang="en-US" dirty="0"/>
          </a:p>
          <a:p>
            <a:endParaRPr lang="en-US" dirty="0"/>
          </a:p>
          <a:p>
            <a:pPr marL="0" indent="0">
              <a:buNone/>
            </a:pPr>
            <a:r>
              <a:rPr lang="en-US" dirty="0"/>
              <a:t>An </a:t>
            </a:r>
            <a:r>
              <a:rPr lang="en-US" dirty="0">
                <a:solidFill>
                  <a:srgbClr val="C00000"/>
                </a:solidFill>
              </a:rPr>
              <a:t>integrative approach </a:t>
            </a:r>
            <a:r>
              <a:rPr lang="en-US" dirty="0"/>
              <a:t>is needed to create partnerships between</a:t>
            </a:r>
          </a:p>
          <a:p>
            <a:pPr marL="0" indent="0">
              <a:buNone/>
            </a:pPr>
            <a:r>
              <a:rPr lang="en-US" dirty="0"/>
              <a:t> the criminal-legal system and the health-welfare systems.</a:t>
            </a:r>
            <a:endParaRPr lang="he-IL" dirty="0"/>
          </a:p>
          <a:p>
            <a:pPr marL="0" indent="0">
              <a:buNone/>
            </a:pPr>
            <a:endParaRPr lang="en-GB" dirty="0"/>
          </a:p>
          <a:p>
            <a:pPr marL="0" indent="0">
              <a:buNone/>
            </a:pPr>
            <a:endParaRPr lang="en-US" dirty="0"/>
          </a:p>
          <a:p>
            <a:pPr marL="0" indent="0">
              <a:buNone/>
            </a:pPr>
            <a:r>
              <a:rPr lang="en-US" dirty="0"/>
              <a:t>       </a:t>
            </a:r>
            <a:endParaRPr lang="he-IL" dirty="0"/>
          </a:p>
        </p:txBody>
      </p:sp>
    </p:spTree>
    <p:extLst>
      <p:ext uri="{BB962C8B-B14F-4D97-AF65-F5344CB8AC3E}">
        <p14:creationId xmlns:p14="http://schemas.microsoft.com/office/powerpoint/2010/main" val="3328915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xmlns="" id="{C3943C6E-77F7-437B-8E1A-9CB524A7CF73}"/>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AC083041-FBA7-4505-8B11-8FA651C0E848}" type="slidenum">
              <a:rPr lang="ar-SA" altLang="he-IL" smtClean="0">
                <a:latin typeface="Arial" panose="020B0604020202020204" pitchFamily="34" charset="0"/>
              </a:rPr>
              <a:pPr eaLnBrk="1" hangingPunct="1">
                <a:defRPr/>
              </a:pPr>
              <a:t>23</a:t>
            </a:fld>
            <a:endParaRPr lang="en-US" altLang="he-IL">
              <a:latin typeface="Arial" panose="020B0604020202020204" pitchFamily="34" charset="0"/>
            </a:endParaRPr>
          </a:p>
        </p:txBody>
      </p:sp>
      <p:sp>
        <p:nvSpPr>
          <p:cNvPr id="55298" name="Rectangle 2">
            <a:extLst>
              <a:ext uri="{FF2B5EF4-FFF2-40B4-BE49-F238E27FC236}">
                <a16:creationId xmlns:a16="http://schemas.microsoft.com/office/drawing/2014/main" xmlns="" id="{CD937BFB-B035-46DA-AC32-4AC59B9C23A4}"/>
              </a:ext>
            </a:extLst>
          </p:cNvPr>
          <p:cNvSpPr>
            <a:spLocks noGrp="1" noChangeArrowheads="1"/>
          </p:cNvSpPr>
          <p:nvPr>
            <p:ph type="title"/>
          </p:nvPr>
        </p:nvSpPr>
        <p:spPr/>
        <p:txBody>
          <a:bodyPr/>
          <a:lstStyle/>
          <a:p>
            <a:pPr eaLnBrk="1" hangingPunct="1">
              <a:defRPr/>
            </a:pPr>
            <a:r>
              <a:rPr lang="en-US"/>
              <a:t> </a:t>
            </a:r>
          </a:p>
        </p:txBody>
      </p:sp>
      <p:sp>
        <p:nvSpPr>
          <p:cNvPr id="55299" name="Rectangle 3">
            <a:extLst>
              <a:ext uri="{FF2B5EF4-FFF2-40B4-BE49-F238E27FC236}">
                <a16:creationId xmlns:a16="http://schemas.microsoft.com/office/drawing/2014/main" xmlns="" id="{8BBF4890-F7A0-40C9-847C-A6E5156AF15B}"/>
              </a:ext>
            </a:extLst>
          </p:cNvPr>
          <p:cNvSpPr>
            <a:spLocks noGrp="1" noChangeArrowheads="1"/>
          </p:cNvSpPr>
          <p:nvPr>
            <p:ph type="body" idx="1"/>
          </p:nvPr>
        </p:nvSpPr>
        <p:spPr>
          <a:xfrm>
            <a:off x="1981200" y="1196976"/>
            <a:ext cx="8229600" cy="4899025"/>
          </a:xfrm>
        </p:spPr>
        <p:txBody>
          <a:bodyPr/>
          <a:lstStyle/>
          <a:p>
            <a:pPr marL="514350" indent="-514350">
              <a:buFont typeface="Wingdings" panose="05000000000000000000" pitchFamily="2" charset="2"/>
              <a:buAutoNum type="arabicPeriod"/>
              <a:defRPr/>
            </a:pPr>
            <a:endParaRPr lang="en-US" dirty="0"/>
          </a:p>
          <a:p>
            <a:pPr marL="514350" indent="-514350">
              <a:buFont typeface="Wingdings" panose="05000000000000000000" pitchFamily="2" charset="2"/>
              <a:buAutoNum type="arabicPeriod"/>
              <a:defRPr/>
            </a:pPr>
            <a:r>
              <a:rPr lang="en-US" dirty="0"/>
              <a:t>What should be the dominant approach:  Criminal-Legal or Social ? </a:t>
            </a:r>
          </a:p>
          <a:p>
            <a:pPr marL="514350" indent="-514350">
              <a:buFont typeface="Wingdings" panose="05000000000000000000" pitchFamily="2" charset="2"/>
              <a:buAutoNum type="arabicPeriod"/>
              <a:defRPr/>
            </a:pPr>
            <a:endParaRPr lang="en-US" dirty="0"/>
          </a:p>
          <a:p>
            <a:pPr marL="0" indent="0">
              <a:buNone/>
              <a:defRPr/>
            </a:pPr>
            <a:r>
              <a:rPr lang="en-US" dirty="0"/>
              <a:t>2. What types of professional interventions should be</a:t>
            </a:r>
          </a:p>
          <a:p>
            <a:pPr marL="0" indent="0">
              <a:buNone/>
              <a:defRPr/>
            </a:pPr>
            <a:r>
              <a:rPr lang="en-US" dirty="0"/>
              <a:t>    further developed and implemented? </a:t>
            </a:r>
          </a:p>
          <a:p>
            <a:pPr marL="0" indent="0">
              <a:buNone/>
              <a:defRPr/>
            </a:pPr>
            <a:endParaRPr lang="en-US" dirty="0"/>
          </a:p>
          <a:p>
            <a:pPr marL="0" indent="0">
              <a:buNone/>
              <a:defRPr/>
            </a:pPr>
            <a:r>
              <a:rPr lang="en-US" altLang="he-IL" dirty="0"/>
              <a:t>3. What should be the division of responsibility</a:t>
            </a:r>
          </a:p>
          <a:p>
            <a:pPr marL="0" indent="0">
              <a:buNone/>
              <a:defRPr/>
            </a:pPr>
            <a:r>
              <a:rPr lang="en-US" altLang="he-IL"/>
              <a:t>     </a:t>
            </a:r>
            <a:r>
              <a:rPr lang="en-US" altLang="he-IL" dirty="0"/>
              <a:t>between the health and welfare systems? </a:t>
            </a:r>
          </a:p>
          <a:p>
            <a:pPr marL="0" indent="0">
              <a:buNone/>
              <a:defRPr/>
            </a:pPr>
            <a:endParaRPr lang="en-US" dirty="0"/>
          </a:p>
          <a:p>
            <a:pPr marL="609600" indent="-609600">
              <a:defRPr/>
            </a:pPr>
            <a:endParaRPr lang="en-US" dirty="0"/>
          </a:p>
        </p:txBody>
      </p:sp>
      <p:sp>
        <p:nvSpPr>
          <p:cNvPr id="55301" name="Text Box 5">
            <a:extLst>
              <a:ext uri="{FF2B5EF4-FFF2-40B4-BE49-F238E27FC236}">
                <a16:creationId xmlns:a16="http://schemas.microsoft.com/office/drawing/2014/main" xmlns="" id="{DF67EC0E-DBE8-4496-B070-C9BAFCE22F3C}"/>
              </a:ext>
            </a:extLst>
          </p:cNvPr>
          <p:cNvSpPr txBox="1">
            <a:spLocks noChangeArrowheads="1"/>
          </p:cNvSpPr>
          <p:nvPr/>
        </p:nvSpPr>
        <p:spPr bwMode="auto">
          <a:xfrm>
            <a:off x="1676400" y="549276"/>
            <a:ext cx="8642350" cy="708025"/>
          </a:xfrm>
          <a:prstGeom prst="rect">
            <a:avLst/>
          </a:prstGeom>
          <a:noFill/>
          <a:ln w="9525">
            <a:noFill/>
            <a:miter lim="800000"/>
            <a:headEnd/>
            <a:tailEnd/>
          </a:ln>
          <a:effectLst/>
        </p:spPr>
        <p:txBody>
          <a:bodyPr>
            <a:spAutoFit/>
          </a:bodyPr>
          <a:lstStyle/>
          <a:p>
            <a:pPr algn="ctr" eaLnBrk="1" hangingPunct="1">
              <a:spcBef>
                <a:spcPct val="50000"/>
              </a:spcBef>
              <a:defRPr/>
            </a:pPr>
            <a:r>
              <a:rPr lang="en-US" sz="4000" dirty="0">
                <a:solidFill>
                  <a:srgbClr val="FF3300"/>
                </a:solidFill>
              </a:rPr>
              <a:t>Three main policy issues emerge:</a:t>
            </a:r>
            <a:endParaRPr lang="en-US" sz="4000" dirty="0">
              <a:solidFill>
                <a:srgbClr val="FF3300"/>
              </a:solidFill>
              <a:effectLst>
                <a:outerShdw blurRad="38100" dist="38100" dir="2700000" algn="tl">
                  <a:srgbClr val="000000"/>
                </a:outerShdw>
              </a:effectLst>
              <a:cs typeface="Arial" charset="0"/>
            </a:endParaRPr>
          </a:p>
        </p:txBody>
      </p:sp>
      <p:pic>
        <p:nvPicPr>
          <p:cNvPr id="40966" name="Picture 8" descr="MPj03168530000[1]">
            <a:extLst>
              <a:ext uri="{FF2B5EF4-FFF2-40B4-BE49-F238E27FC236}">
                <a16:creationId xmlns:a16="http://schemas.microsoft.com/office/drawing/2014/main" xmlns="" id="{09C7FB60-A1C8-455B-B999-5EF8D251C3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376" y="5516563"/>
            <a:ext cx="3152775"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xmlns="" id="{7431C7CB-3E00-40F2-882E-7A0B4B5C1209}"/>
              </a:ext>
            </a:extLst>
          </p:cNvPr>
          <p:cNvSpPr>
            <a:spLocks noGrp="1" noChangeArrowheads="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DAEDE28A-D9AD-46CB-B866-CD34CD166600}" type="slidenum">
              <a:rPr lang="ar-SA" altLang="he-IL" smtClean="0">
                <a:latin typeface="Arial" panose="020B0604020202020204" pitchFamily="34" charset="0"/>
              </a:rPr>
              <a:pPr eaLnBrk="1" hangingPunct="1">
                <a:defRPr/>
              </a:pPr>
              <a:t>24</a:t>
            </a:fld>
            <a:endParaRPr lang="en-US" altLang="he-IL">
              <a:latin typeface="Arial" panose="020B0604020202020204" pitchFamily="34" charset="0"/>
            </a:endParaRPr>
          </a:p>
        </p:txBody>
      </p:sp>
      <p:sp>
        <p:nvSpPr>
          <p:cNvPr id="56325" name="Rectangle 5">
            <a:extLst>
              <a:ext uri="{FF2B5EF4-FFF2-40B4-BE49-F238E27FC236}">
                <a16:creationId xmlns:a16="http://schemas.microsoft.com/office/drawing/2014/main" xmlns="" id="{7B3E0661-1863-40B0-879E-B2D8E89BF3BD}"/>
              </a:ext>
            </a:extLst>
          </p:cNvPr>
          <p:cNvSpPr>
            <a:spLocks noGrp="1" noChangeArrowheads="1"/>
          </p:cNvSpPr>
          <p:nvPr>
            <p:ph type="ctrTitle"/>
          </p:nvPr>
        </p:nvSpPr>
        <p:spPr>
          <a:xfrm>
            <a:off x="2209800" y="1052513"/>
            <a:ext cx="7772400" cy="1828800"/>
          </a:xfrm>
        </p:spPr>
        <p:txBody>
          <a:bodyPr>
            <a:normAutofit fontScale="90000"/>
          </a:bodyPr>
          <a:lstStyle/>
          <a:p>
            <a:pPr eaLnBrk="1" hangingPunct="1">
              <a:defRPr/>
            </a:pPr>
            <a:r>
              <a:rPr lang="en-US" sz="14200">
                <a:solidFill>
                  <a:srgbClr val="FF3300"/>
                </a:solidFill>
                <a:latin typeface="Signature" pitchFamily="2" charset="0"/>
              </a:rPr>
              <a:t>Thank you</a:t>
            </a:r>
          </a:p>
        </p:txBody>
      </p:sp>
      <p:graphicFrame>
        <p:nvGraphicFramePr>
          <p:cNvPr id="44036" name="Object 6">
            <a:extLst>
              <a:ext uri="{FF2B5EF4-FFF2-40B4-BE49-F238E27FC236}">
                <a16:creationId xmlns:a16="http://schemas.microsoft.com/office/drawing/2014/main" xmlns="" id="{BAB087B6-2167-4A67-A57B-F9C4581C5824}"/>
              </a:ext>
            </a:extLst>
          </p:cNvPr>
          <p:cNvGraphicFramePr>
            <a:graphicFrameLocks noGrp="1" noChangeAspect="1"/>
          </p:cNvGraphicFramePr>
          <p:nvPr>
            <p:ph type="subTitle" idx="1"/>
          </p:nvPr>
        </p:nvGraphicFramePr>
        <p:xfrm>
          <a:off x="4656138" y="4292601"/>
          <a:ext cx="2952750" cy="2232025"/>
        </p:xfrm>
        <a:graphic>
          <a:graphicData uri="http://schemas.openxmlformats.org/presentationml/2006/ole">
            <mc:AlternateContent xmlns:mc="http://schemas.openxmlformats.org/markup-compatibility/2006">
              <mc:Choice xmlns:v="urn:schemas-microsoft-com:vml" Requires="v">
                <p:oleObj spid="_x0000_s1103" name="צילום של Photo Editor" r:id="rId3" imgW="971686" imgH="923810" progId="MSPhotoEd.3">
                  <p:embed/>
                </p:oleObj>
              </mc:Choice>
              <mc:Fallback>
                <p:oleObj name="צילום של Photo Editor" r:id="rId3" imgW="971686" imgH="923810" progId="MSPhotoEd.3">
                  <p:embed/>
                  <p:pic>
                    <p:nvPicPr>
                      <p:cNvPr id="44036" name="Object 6">
                        <a:extLst>
                          <a:ext uri="{FF2B5EF4-FFF2-40B4-BE49-F238E27FC236}">
                            <a16:creationId xmlns:a16="http://schemas.microsoft.com/office/drawing/2014/main" xmlns="" id="{BAB087B6-2167-4A67-A57B-F9C4581C5824}"/>
                          </a:ext>
                        </a:extLst>
                      </p:cNvPr>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6138" y="4292601"/>
                        <a:ext cx="2952750"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xmlns="" id="{9D21CB7E-DCCF-4B31-9B8B-41F88BFC81B7}"/>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87F6902F-6A81-497C-93FB-1169B927C129}" type="slidenum">
              <a:rPr lang="ar-SA" altLang="he-IL" smtClean="0">
                <a:latin typeface="Arial" panose="020B0604020202020204" pitchFamily="34" charset="0"/>
              </a:rPr>
              <a:pPr eaLnBrk="1" hangingPunct="1">
                <a:defRPr/>
              </a:pPr>
              <a:t>3</a:t>
            </a:fld>
            <a:endParaRPr lang="en-US" altLang="he-IL">
              <a:latin typeface="Arial" panose="020B0604020202020204" pitchFamily="34" charset="0"/>
            </a:endParaRPr>
          </a:p>
        </p:txBody>
      </p:sp>
      <p:sp>
        <p:nvSpPr>
          <p:cNvPr id="78850" name="Rectangle 2">
            <a:extLst>
              <a:ext uri="{FF2B5EF4-FFF2-40B4-BE49-F238E27FC236}">
                <a16:creationId xmlns:a16="http://schemas.microsoft.com/office/drawing/2014/main" xmlns="" id="{32317746-59B2-455D-90D7-FCDF29A1D3C8}"/>
              </a:ext>
            </a:extLst>
          </p:cNvPr>
          <p:cNvSpPr>
            <a:spLocks noGrp="1" noChangeArrowheads="1"/>
          </p:cNvSpPr>
          <p:nvPr>
            <p:ph type="title"/>
          </p:nvPr>
        </p:nvSpPr>
        <p:spPr>
          <a:xfrm>
            <a:off x="1774826" y="381000"/>
            <a:ext cx="8435975" cy="1371600"/>
          </a:xfrm>
        </p:spPr>
        <p:txBody>
          <a:bodyPr>
            <a:normAutofit/>
          </a:bodyPr>
          <a:lstStyle/>
          <a:p>
            <a:pPr rtl="0" eaLnBrk="1" hangingPunct="1">
              <a:defRPr/>
            </a:pPr>
            <a:r>
              <a:rPr lang="en-US" sz="4000" dirty="0">
                <a:solidFill>
                  <a:srgbClr val="FF3300"/>
                </a:solidFill>
              </a:rPr>
              <a:t>Legal developments and impact on Policy, advocacy, and practice in Israel</a:t>
            </a:r>
          </a:p>
        </p:txBody>
      </p:sp>
      <p:sp>
        <p:nvSpPr>
          <p:cNvPr id="78851" name="Rectangle 3">
            <a:extLst>
              <a:ext uri="{FF2B5EF4-FFF2-40B4-BE49-F238E27FC236}">
                <a16:creationId xmlns:a16="http://schemas.microsoft.com/office/drawing/2014/main" xmlns="" id="{BEFFB2CD-012A-4E76-BDE6-BACB41859FB6}"/>
              </a:ext>
            </a:extLst>
          </p:cNvPr>
          <p:cNvSpPr>
            <a:spLocks noGrp="1" noChangeArrowheads="1"/>
          </p:cNvSpPr>
          <p:nvPr>
            <p:ph type="body" idx="1"/>
          </p:nvPr>
        </p:nvSpPr>
        <p:spPr>
          <a:xfrm>
            <a:off x="1774826" y="2193925"/>
            <a:ext cx="8435975" cy="3455988"/>
          </a:xfrm>
        </p:spPr>
        <p:txBody>
          <a:bodyPr/>
          <a:lstStyle/>
          <a:p>
            <a:pPr algn="l" rtl="0" eaLnBrk="1" hangingPunct="1">
              <a:defRPr/>
            </a:pPr>
            <a:r>
              <a:rPr lang="en-US" dirty="0"/>
              <a:t>The main thrust in Israel to deal with Elder Abuse came through advocacy by:</a:t>
            </a:r>
          </a:p>
          <a:p>
            <a:pPr algn="l" rtl="0" eaLnBrk="1" hangingPunct="1">
              <a:buFont typeface="Wingdings" panose="05000000000000000000" pitchFamily="2" charset="2"/>
              <a:buNone/>
              <a:defRPr/>
            </a:pPr>
            <a:r>
              <a:rPr lang="en-US" b="1" dirty="0"/>
              <a:t>		</a:t>
            </a:r>
            <a:r>
              <a:rPr lang="en-US" dirty="0"/>
              <a:t>-</a:t>
            </a:r>
            <a:r>
              <a:rPr lang="en-US" dirty="0" err="1"/>
              <a:t>Eshel</a:t>
            </a:r>
            <a:r>
              <a:rPr lang="en-US" dirty="0"/>
              <a:t>* </a:t>
            </a:r>
          </a:p>
          <a:p>
            <a:pPr algn="l" rtl="0" eaLnBrk="1" hangingPunct="1">
              <a:buFont typeface="Wingdings" panose="05000000000000000000" pitchFamily="2" charset="2"/>
              <a:buNone/>
              <a:defRPr/>
            </a:pPr>
            <a:r>
              <a:rPr lang="en-US" dirty="0"/>
              <a:t>		-The Ministry of Social Welfare </a:t>
            </a:r>
          </a:p>
          <a:p>
            <a:pPr algn="l" rtl="0" eaLnBrk="1" hangingPunct="1">
              <a:buFont typeface="Wingdings" panose="05000000000000000000" pitchFamily="2" charset="2"/>
              <a:buNone/>
              <a:defRPr/>
            </a:pPr>
            <a:r>
              <a:rPr lang="en-US" dirty="0"/>
              <a:t>		-The Ministry of Health </a:t>
            </a:r>
          </a:p>
          <a:p>
            <a:pPr algn="l" rtl="0" eaLnBrk="1" hangingPunct="1">
              <a:buFont typeface="Wingdings" panose="05000000000000000000" pitchFamily="2" charset="2"/>
              <a:buNone/>
              <a:defRPr/>
            </a:pPr>
            <a:r>
              <a:rPr lang="en-US" dirty="0"/>
              <a:t>		-National Insurance Institute</a:t>
            </a:r>
          </a:p>
          <a:p>
            <a:pPr algn="l" rtl="0" eaLnBrk="1" hangingPunct="1">
              <a:defRPr/>
            </a:pPr>
            <a:endParaRPr lang="en-US" dirty="0"/>
          </a:p>
        </p:txBody>
      </p:sp>
      <p:sp>
        <p:nvSpPr>
          <p:cNvPr id="78852" name="Text Box 4">
            <a:extLst>
              <a:ext uri="{FF2B5EF4-FFF2-40B4-BE49-F238E27FC236}">
                <a16:creationId xmlns:a16="http://schemas.microsoft.com/office/drawing/2014/main" xmlns="" id="{1C5D1AA5-9E1B-4DA2-8582-1B3D4EA58D78}"/>
              </a:ext>
            </a:extLst>
          </p:cNvPr>
          <p:cNvSpPr txBox="1">
            <a:spLocks noChangeArrowheads="1"/>
          </p:cNvSpPr>
          <p:nvPr/>
        </p:nvSpPr>
        <p:spPr bwMode="auto">
          <a:xfrm>
            <a:off x="1774826" y="6092826"/>
            <a:ext cx="8893175" cy="400110"/>
          </a:xfrm>
          <a:prstGeom prst="rect">
            <a:avLst/>
          </a:prstGeom>
          <a:noFill/>
          <a:ln w="9525">
            <a:noFill/>
            <a:miter lim="800000"/>
            <a:headEnd/>
            <a:tailEnd/>
          </a:ln>
          <a:effectLst/>
        </p:spPr>
        <p:txBody>
          <a:bodyPr>
            <a:spAutoFit/>
          </a:bodyPr>
          <a:lstStyle/>
          <a:p>
            <a:pPr rtl="1" eaLnBrk="1" hangingPunct="1">
              <a:spcBef>
                <a:spcPct val="50000"/>
              </a:spcBef>
              <a:defRPr/>
            </a:pPr>
            <a:r>
              <a:rPr lang="en-US" dirty="0">
                <a:cs typeface="Arial" charset="0"/>
              </a:rPr>
              <a:t>* </a:t>
            </a:r>
            <a:r>
              <a:rPr lang="en-US" sz="2000" dirty="0">
                <a:effectLst>
                  <a:outerShdw blurRad="38100" dist="38100" dir="2700000" algn="tl">
                    <a:srgbClr val="000000"/>
                  </a:outerShdw>
                </a:effectLst>
                <a:cs typeface="Arial" charset="0"/>
              </a:rPr>
              <a:t>The Ass. for Planning and Development of Services for the Aged in Israel</a:t>
            </a:r>
          </a:p>
        </p:txBody>
      </p:sp>
    </p:spTree>
    <p:extLst>
      <p:ext uri="{BB962C8B-B14F-4D97-AF65-F5344CB8AC3E}">
        <p14:creationId xmlns:p14="http://schemas.microsoft.com/office/powerpoint/2010/main" val="548738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7F1A1B-61DC-4F95-A859-159979F4DB48}"/>
              </a:ext>
            </a:extLst>
          </p:cNvPr>
          <p:cNvSpPr>
            <a:spLocks noGrp="1"/>
          </p:cNvSpPr>
          <p:nvPr>
            <p:ph type="title"/>
          </p:nvPr>
        </p:nvSpPr>
        <p:spPr/>
        <p:txBody>
          <a:bodyPr/>
          <a:lstStyle/>
          <a:p>
            <a:r>
              <a:rPr lang="en-US" dirty="0"/>
              <a:t>         </a:t>
            </a:r>
            <a:r>
              <a:rPr lang="en-US" dirty="0">
                <a:solidFill>
                  <a:srgbClr val="FF0000"/>
                </a:solidFill>
              </a:rPr>
              <a:t>Needed Action at National Level</a:t>
            </a:r>
            <a:endParaRPr lang="he-IL" dirty="0">
              <a:solidFill>
                <a:srgbClr val="FF0000"/>
              </a:solidFill>
            </a:endParaRPr>
          </a:p>
        </p:txBody>
      </p:sp>
      <p:sp>
        <p:nvSpPr>
          <p:cNvPr id="3" name="Content Placeholder 2">
            <a:extLst>
              <a:ext uri="{FF2B5EF4-FFF2-40B4-BE49-F238E27FC236}">
                <a16:creationId xmlns:a16="http://schemas.microsoft.com/office/drawing/2014/main" xmlns="" id="{EDFC265F-7A09-4D46-9385-F91D322B1F96}"/>
              </a:ext>
            </a:extLst>
          </p:cNvPr>
          <p:cNvSpPr>
            <a:spLocks noGrp="1"/>
          </p:cNvSpPr>
          <p:nvPr>
            <p:ph idx="1"/>
          </p:nvPr>
        </p:nvSpPr>
        <p:spPr/>
        <p:txBody>
          <a:bodyPr>
            <a:normAutofit lnSpcReduction="10000"/>
          </a:bodyPr>
          <a:lstStyle/>
          <a:p>
            <a:endParaRPr lang="en-GB" b="1" dirty="0"/>
          </a:p>
          <a:p>
            <a:r>
              <a:rPr lang="en-GB" b="1" dirty="0"/>
              <a:t>Elder abuse can only be effectively prevented by action at the </a:t>
            </a:r>
          </a:p>
          <a:p>
            <a:pPr marL="0" indent="0">
              <a:buNone/>
            </a:pPr>
            <a:r>
              <a:rPr lang="en-GB" b="1" dirty="0"/>
              <a:t>   appropriate national level </a:t>
            </a:r>
          </a:p>
          <a:p>
            <a:endParaRPr lang="en-GB" b="1" dirty="0"/>
          </a:p>
          <a:p>
            <a:r>
              <a:rPr lang="en-GB" b="1" dirty="0"/>
              <a:t>Thus, in order to combat abuse, policy action, in the form of a </a:t>
            </a:r>
          </a:p>
          <a:p>
            <a:pPr marL="0" indent="0">
              <a:buNone/>
            </a:pPr>
            <a:r>
              <a:rPr lang="en-GB" b="1" dirty="0"/>
              <a:t>   </a:t>
            </a:r>
            <a:r>
              <a:rPr lang="en-GB" b="1" dirty="0">
                <a:solidFill>
                  <a:srgbClr val="0070C0"/>
                </a:solidFill>
              </a:rPr>
              <a:t>National Action Plan </a:t>
            </a:r>
            <a:r>
              <a:rPr lang="en-GB" b="1" dirty="0"/>
              <a:t>must be drawn </a:t>
            </a:r>
          </a:p>
          <a:p>
            <a:endParaRPr lang="en-GB" b="1" dirty="0"/>
          </a:p>
          <a:p>
            <a:r>
              <a:rPr lang="en-GB" b="1" dirty="0"/>
              <a:t>Such a plan should include general guidelines and relevant</a:t>
            </a:r>
          </a:p>
          <a:p>
            <a:pPr marL="0" indent="0">
              <a:buNone/>
            </a:pPr>
            <a:r>
              <a:rPr lang="en-GB" b="1" dirty="0">
                <a:solidFill>
                  <a:srgbClr val="0070C0"/>
                </a:solidFill>
              </a:rPr>
              <a:t>   legal bases</a:t>
            </a:r>
            <a:r>
              <a:rPr lang="en-GB" b="1" dirty="0"/>
              <a:t> to be established</a:t>
            </a:r>
            <a:endParaRPr lang="en-US" b="1" dirty="0"/>
          </a:p>
          <a:p>
            <a:endParaRPr lang="he-IL" dirty="0"/>
          </a:p>
        </p:txBody>
      </p:sp>
    </p:spTree>
    <p:extLst>
      <p:ext uri="{BB962C8B-B14F-4D97-AF65-F5344CB8AC3E}">
        <p14:creationId xmlns:p14="http://schemas.microsoft.com/office/powerpoint/2010/main" val="2859615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8BCB43-FAF4-486E-B6B2-D39E63FB45C5}"/>
              </a:ext>
            </a:extLst>
          </p:cNvPr>
          <p:cNvSpPr>
            <a:spLocks noGrp="1"/>
          </p:cNvSpPr>
          <p:nvPr>
            <p:ph type="title"/>
          </p:nvPr>
        </p:nvSpPr>
        <p:spPr/>
        <p:txBody>
          <a:bodyPr/>
          <a:lstStyle/>
          <a:p>
            <a:pPr algn="ctr"/>
            <a:r>
              <a:rPr lang="en-US" dirty="0"/>
              <a:t>      </a:t>
            </a:r>
            <a:r>
              <a:rPr lang="en-GB" i="1" dirty="0">
                <a:solidFill>
                  <a:srgbClr val="FF0000"/>
                </a:solidFill>
              </a:rPr>
              <a:t>A National  Plan for Care of the Older</a:t>
            </a:r>
            <a:br>
              <a:rPr lang="en-GB" i="1" dirty="0">
                <a:solidFill>
                  <a:srgbClr val="FF0000"/>
                </a:solidFill>
              </a:rPr>
            </a:br>
            <a:r>
              <a:rPr lang="en-GB" i="1" dirty="0">
                <a:solidFill>
                  <a:srgbClr val="FF0000"/>
                </a:solidFill>
              </a:rPr>
              <a:t>       Population</a:t>
            </a:r>
            <a:endParaRPr lang="he-IL" dirty="0"/>
          </a:p>
        </p:txBody>
      </p:sp>
      <p:sp>
        <p:nvSpPr>
          <p:cNvPr id="3" name="Content Placeholder 2">
            <a:extLst>
              <a:ext uri="{FF2B5EF4-FFF2-40B4-BE49-F238E27FC236}">
                <a16:creationId xmlns:a16="http://schemas.microsoft.com/office/drawing/2014/main" xmlns="" id="{0007A036-5D24-4521-8E0E-F5573B129AAD}"/>
              </a:ext>
            </a:extLst>
          </p:cNvPr>
          <p:cNvSpPr>
            <a:spLocks noGrp="1"/>
          </p:cNvSpPr>
          <p:nvPr>
            <p:ph idx="1"/>
          </p:nvPr>
        </p:nvSpPr>
        <p:spPr/>
        <p:txBody>
          <a:bodyPr/>
          <a:lstStyle/>
          <a:p>
            <a:endParaRPr lang="en-GB" dirty="0"/>
          </a:p>
          <a:p>
            <a:endParaRPr lang="en-GB" dirty="0"/>
          </a:p>
          <a:p>
            <a:pPr marL="0" indent="0">
              <a:buNone/>
            </a:pPr>
            <a:r>
              <a:rPr lang="en-GB" dirty="0"/>
              <a:t>Currently the </a:t>
            </a:r>
            <a:r>
              <a:rPr lang="en-GB" dirty="0">
                <a:solidFill>
                  <a:srgbClr val="0070C0"/>
                </a:solidFill>
              </a:rPr>
              <a:t>Israeli Gerontological Society,  </a:t>
            </a:r>
            <a:r>
              <a:rPr lang="en-GB" dirty="0"/>
              <a:t>with involvement of the </a:t>
            </a:r>
          </a:p>
          <a:p>
            <a:pPr marL="0" indent="0">
              <a:buNone/>
            </a:pPr>
            <a:r>
              <a:rPr lang="en-GB" dirty="0"/>
              <a:t>chair, Prof. Brick and several members, including Prof. Lowenstein, </a:t>
            </a:r>
          </a:p>
          <a:p>
            <a:pPr marL="0" indent="0">
              <a:buNone/>
            </a:pPr>
            <a:r>
              <a:rPr lang="en-GB" dirty="0"/>
              <a:t>prepared </a:t>
            </a:r>
            <a:r>
              <a:rPr lang="en-GB" i="1" dirty="0">
                <a:solidFill>
                  <a:srgbClr val="FF0000"/>
                </a:solidFill>
              </a:rPr>
              <a:t>A National Plan for Care of the Older Population</a:t>
            </a:r>
            <a:r>
              <a:rPr lang="en-GB" dirty="0"/>
              <a:t>, relating to </a:t>
            </a:r>
          </a:p>
          <a:p>
            <a:pPr marL="0" indent="0">
              <a:buNone/>
            </a:pPr>
            <a:r>
              <a:rPr lang="en-GB" dirty="0"/>
              <a:t>major issues in the field of aging, including </a:t>
            </a:r>
            <a:r>
              <a:rPr lang="en-GB" u="sng" dirty="0"/>
              <a:t>Elder abuse and neglect</a:t>
            </a:r>
            <a:r>
              <a:rPr lang="en-GB" dirty="0"/>
              <a:t>.</a:t>
            </a:r>
            <a:endParaRPr lang="he-IL" dirty="0"/>
          </a:p>
        </p:txBody>
      </p:sp>
    </p:spTree>
    <p:extLst>
      <p:ext uri="{BB962C8B-B14F-4D97-AF65-F5344CB8AC3E}">
        <p14:creationId xmlns:p14="http://schemas.microsoft.com/office/powerpoint/2010/main" val="626373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E2DB57-A4F9-42F7-8E7F-FBD141CACE82}"/>
              </a:ext>
            </a:extLst>
          </p:cNvPr>
          <p:cNvSpPr>
            <a:spLocks noGrp="1"/>
          </p:cNvSpPr>
          <p:nvPr>
            <p:ph type="title"/>
          </p:nvPr>
        </p:nvSpPr>
        <p:spPr/>
        <p:txBody>
          <a:bodyPr/>
          <a:lstStyle/>
          <a:p>
            <a:r>
              <a:rPr lang="en-US" dirty="0"/>
              <a:t>              </a:t>
            </a:r>
            <a:r>
              <a:rPr lang="en-GB" dirty="0">
                <a:solidFill>
                  <a:srgbClr val="FF0000"/>
                </a:solidFill>
              </a:rPr>
              <a:t>Parliamentary Committee</a:t>
            </a:r>
            <a:endParaRPr lang="he-IL" dirty="0">
              <a:solidFill>
                <a:srgbClr val="FF0000"/>
              </a:solidFill>
            </a:endParaRPr>
          </a:p>
        </p:txBody>
      </p:sp>
      <p:sp>
        <p:nvSpPr>
          <p:cNvPr id="3" name="Content Placeholder 2">
            <a:extLst>
              <a:ext uri="{FF2B5EF4-FFF2-40B4-BE49-F238E27FC236}">
                <a16:creationId xmlns:a16="http://schemas.microsoft.com/office/drawing/2014/main" xmlns="" id="{DA865DDB-0FF8-467C-BF59-63C09BD11E92}"/>
              </a:ext>
            </a:extLst>
          </p:cNvPr>
          <p:cNvSpPr>
            <a:spLocks noGrp="1"/>
          </p:cNvSpPr>
          <p:nvPr>
            <p:ph idx="1"/>
          </p:nvPr>
        </p:nvSpPr>
        <p:spPr/>
        <p:txBody>
          <a:bodyPr>
            <a:normAutofit fontScale="92500"/>
          </a:bodyPr>
          <a:lstStyle/>
          <a:p>
            <a:endParaRPr lang="en-US" dirty="0"/>
          </a:p>
          <a:p>
            <a:r>
              <a:rPr lang="en-GB" dirty="0"/>
              <a:t>. A </a:t>
            </a:r>
            <a:r>
              <a:rPr lang="en-GB" dirty="0">
                <a:solidFill>
                  <a:srgbClr val="FF0000"/>
                </a:solidFill>
              </a:rPr>
              <a:t>special Parliamentary Committee </a:t>
            </a:r>
            <a:r>
              <a:rPr lang="en-GB" dirty="0"/>
              <a:t>had been established, </a:t>
            </a:r>
          </a:p>
          <a:p>
            <a:pPr marL="0" indent="0">
              <a:buNone/>
            </a:pPr>
            <a:r>
              <a:rPr lang="en-GB" dirty="0"/>
              <a:t>     headed by the vice-chair of the Israeli Parliament. </a:t>
            </a:r>
          </a:p>
          <a:p>
            <a:pPr marL="0" indent="0">
              <a:buNone/>
            </a:pPr>
            <a:r>
              <a:rPr lang="en-GB" dirty="0"/>
              <a:t>     </a:t>
            </a:r>
          </a:p>
          <a:p>
            <a:pPr marL="0" indent="0">
              <a:buNone/>
            </a:pPr>
            <a:r>
              <a:rPr lang="en-GB" dirty="0"/>
              <a:t>     This Parliamentary Committee met bi-weekly and discussed the various </a:t>
            </a:r>
          </a:p>
          <a:p>
            <a:pPr marL="0" indent="0">
              <a:buNone/>
            </a:pPr>
            <a:r>
              <a:rPr lang="en-GB" dirty="0"/>
              <a:t>      issues within the suggested plan. </a:t>
            </a:r>
          </a:p>
          <a:p>
            <a:pPr marL="0" indent="0">
              <a:buNone/>
            </a:pPr>
            <a:r>
              <a:rPr lang="en-GB" dirty="0"/>
              <a:t>     </a:t>
            </a:r>
          </a:p>
          <a:p>
            <a:pPr marL="0" indent="0">
              <a:buNone/>
            </a:pPr>
            <a:r>
              <a:rPr lang="en-GB" dirty="0"/>
              <a:t>     In the area of elder abuse &amp; neglect the following were suggested,</a:t>
            </a:r>
          </a:p>
          <a:p>
            <a:pPr marL="0" indent="0">
              <a:buNone/>
            </a:pPr>
            <a:r>
              <a:rPr lang="en-US" dirty="0"/>
              <a:t>     focusing on: </a:t>
            </a:r>
            <a:r>
              <a:rPr lang="en-US" dirty="0">
                <a:highlight>
                  <a:srgbClr val="FFFF00"/>
                </a:highlight>
              </a:rPr>
              <a:t>Prevention, Identification and Treatment</a:t>
            </a:r>
            <a:endParaRPr lang="he-IL" dirty="0">
              <a:highlight>
                <a:srgbClr val="FFFF00"/>
              </a:highlight>
            </a:endParaRPr>
          </a:p>
        </p:txBody>
      </p:sp>
    </p:spTree>
    <p:extLst>
      <p:ext uri="{BB962C8B-B14F-4D97-AF65-F5344CB8AC3E}">
        <p14:creationId xmlns:p14="http://schemas.microsoft.com/office/powerpoint/2010/main" val="2722493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xmlns="" id="{E1FA0F31-5C29-4687-B0A1-9540BBCA4140}"/>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015A57FA-8DF3-40CC-A091-E2723FF4FAEB}" type="slidenum">
              <a:rPr lang="ar-SA" altLang="he-IL" smtClean="0">
                <a:latin typeface="Arial" panose="020B0604020202020204" pitchFamily="34" charset="0"/>
              </a:rPr>
              <a:pPr eaLnBrk="1" hangingPunct="1">
                <a:defRPr/>
              </a:pPr>
              <a:t>7</a:t>
            </a:fld>
            <a:endParaRPr lang="en-US" altLang="he-IL">
              <a:latin typeface="Arial" panose="020B0604020202020204" pitchFamily="34" charset="0"/>
            </a:endParaRPr>
          </a:p>
        </p:txBody>
      </p:sp>
      <p:sp>
        <p:nvSpPr>
          <p:cNvPr id="18435" name="Rectangle 2">
            <a:extLst>
              <a:ext uri="{FF2B5EF4-FFF2-40B4-BE49-F238E27FC236}">
                <a16:creationId xmlns:a16="http://schemas.microsoft.com/office/drawing/2014/main" xmlns="" id="{363DFF73-4C5B-4968-A233-7973A88EC955}"/>
              </a:ext>
            </a:extLst>
          </p:cNvPr>
          <p:cNvSpPr>
            <a:spLocks noGrp="1" noChangeArrowheads="1"/>
          </p:cNvSpPr>
          <p:nvPr>
            <p:ph type="title"/>
          </p:nvPr>
        </p:nvSpPr>
        <p:spPr>
          <a:xfrm>
            <a:off x="1981200" y="381000"/>
            <a:ext cx="8229600" cy="890588"/>
          </a:xfrm>
        </p:spPr>
        <p:txBody>
          <a:bodyPr/>
          <a:lstStyle/>
          <a:p>
            <a:pPr algn="ctr" rtl="0" eaLnBrk="1" hangingPunct="1"/>
            <a:r>
              <a:rPr lang="en-US" altLang="he-IL" sz="4000" dirty="0">
                <a:solidFill>
                  <a:srgbClr val="FF3300"/>
                </a:solidFill>
              </a:rPr>
              <a:t>Elder Abuse Awareness</a:t>
            </a:r>
          </a:p>
        </p:txBody>
      </p:sp>
      <p:sp>
        <p:nvSpPr>
          <p:cNvPr id="18436" name="Rectangle 3">
            <a:extLst>
              <a:ext uri="{FF2B5EF4-FFF2-40B4-BE49-F238E27FC236}">
                <a16:creationId xmlns:a16="http://schemas.microsoft.com/office/drawing/2014/main" xmlns="" id="{56595A83-E11A-4230-A21D-B5D1A668CBF4}"/>
              </a:ext>
            </a:extLst>
          </p:cNvPr>
          <p:cNvSpPr>
            <a:spLocks noGrp="1" noChangeArrowheads="1"/>
          </p:cNvSpPr>
          <p:nvPr>
            <p:ph type="body" idx="1"/>
          </p:nvPr>
        </p:nvSpPr>
        <p:spPr>
          <a:xfrm>
            <a:off x="1524000" y="1196975"/>
            <a:ext cx="9144000" cy="4681538"/>
          </a:xfrm>
        </p:spPr>
        <p:txBody>
          <a:bodyPr>
            <a:normAutofit fontScale="85000" lnSpcReduction="20000"/>
          </a:bodyPr>
          <a:lstStyle/>
          <a:p>
            <a:pPr marL="0" indent="0" algn="l" rtl="0" eaLnBrk="1" hangingPunct="1">
              <a:lnSpc>
                <a:spcPct val="150000"/>
              </a:lnSpc>
              <a:buNone/>
            </a:pPr>
            <a:r>
              <a:rPr lang="en-US" altLang="he-IL" dirty="0"/>
              <a:t>      The following programs were approved : </a:t>
            </a:r>
          </a:p>
          <a:p>
            <a:pPr marL="0" indent="0" algn="l" rtl="0" eaLnBrk="1" hangingPunct="1">
              <a:lnSpc>
                <a:spcPct val="150000"/>
              </a:lnSpc>
              <a:buNone/>
            </a:pPr>
            <a:r>
              <a:rPr lang="en-US" altLang="he-IL" dirty="0"/>
              <a:t>Acquiring </a:t>
            </a:r>
            <a:r>
              <a:rPr lang="en-US" altLang="he-IL" dirty="0">
                <a:solidFill>
                  <a:srgbClr val="FF3300"/>
                </a:solidFill>
              </a:rPr>
              <a:t>knowledge</a:t>
            </a:r>
            <a:r>
              <a:rPr lang="en-US" altLang="he-IL" dirty="0"/>
              <a:t> through National Data Collection</a:t>
            </a:r>
          </a:p>
          <a:p>
            <a:pPr marL="0" indent="0" algn="l" rtl="0" eaLnBrk="1" hangingPunct="1">
              <a:lnSpc>
                <a:spcPct val="150000"/>
              </a:lnSpc>
              <a:buNone/>
            </a:pPr>
            <a:r>
              <a:rPr lang="en-US" altLang="he-IL" dirty="0"/>
              <a:t>Developing </a:t>
            </a:r>
            <a:r>
              <a:rPr lang="en-US" altLang="he-IL" dirty="0">
                <a:solidFill>
                  <a:srgbClr val="FF3300"/>
                </a:solidFill>
              </a:rPr>
              <a:t>community interventions pilot programs </a:t>
            </a:r>
            <a:endParaRPr lang="en-US" altLang="he-IL" dirty="0">
              <a:solidFill>
                <a:srgbClr val="00B0F0"/>
              </a:solidFill>
            </a:endParaRPr>
          </a:p>
          <a:p>
            <a:pPr marL="0" indent="0" algn="l" rtl="0" eaLnBrk="1" hangingPunct="1">
              <a:lnSpc>
                <a:spcPct val="150000"/>
              </a:lnSpc>
              <a:buNone/>
            </a:pPr>
            <a:r>
              <a:rPr lang="en-US" altLang="he-IL" dirty="0"/>
              <a:t>Introducing </a:t>
            </a:r>
            <a:r>
              <a:rPr lang="en-US" altLang="he-IL" b="1" dirty="0"/>
              <a:t>new regulations and protocols in the Health</a:t>
            </a:r>
            <a:r>
              <a:rPr lang="he-IL" altLang="he-IL" b="1" dirty="0"/>
              <a:t> </a:t>
            </a:r>
            <a:r>
              <a:rPr lang="en-US" altLang="he-IL" b="1" dirty="0"/>
              <a:t>and Welfare systems</a:t>
            </a:r>
          </a:p>
          <a:p>
            <a:pPr marL="0" indent="0" algn="l" rtl="0" eaLnBrk="1" hangingPunct="1">
              <a:lnSpc>
                <a:spcPct val="150000"/>
              </a:lnSpc>
              <a:buNone/>
            </a:pPr>
            <a:r>
              <a:rPr lang="en-US" altLang="he-IL" dirty="0"/>
              <a:t>Developing new Legislation</a:t>
            </a:r>
          </a:p>
          <a:p>
            <a:pPr marL="0" indent="0" algn="l" rtl="0" eaLnBrk="1" hangingPunct="1">
              <a:lnSpc>
                <a:spcPct val="150000"/>
              </a:lnSpc>
              <a:buNone/>
            </a:pPr>
            <a:r>
              <a:rPr lang="en-US" altLang="he-IL" dirty="0"/>
              <a:t>Establishing a </a:t>
            </a:r>
            <a:r>
              <a:rPr lang="en-US" altLang="he-IL" dirty="0">
                <a:solidFill>
                  <a:srgbClr val="FF3300"/>
                </a:solidFill>
                <a:latin typeface="Arial" panose="020B0604020202020204" pitchFamily="34" charset="0"/>
              </a:rPr>
              <a:t>“H</a:t>
            </a:r>
            <a:r>
              <a:rPr lang="en-US" altLang="he-IL" dirty="0">
                <a:solidFill>
                  <a:srgbClr val="FF3300"/>
                </a:solidFill>
              </a:rPr>
              <a:t>elp Line</a:t>
            </a:r>
            <a:r>
              <a:rPr lang="en-US" altLang="he-IL" dirty="0">
                <a:solidFill>
                  <a:srgbClr val="FF3300"/>
                </a:solidFill>
                <a:latin typeface="Arial" panose="020B0604020202020204" pitchFamily="34" charset="0"/>
              </a:rPr>
              <a:t>”</a:t>
            </a:r>
            <a:r>
              <a:rPr lang="en-US" altLang="he-IL" dirty="0">
                <a:solidFill>
                  <a:srgbClr val="FF3300"/>
                </a:solidFill>
              </a:rPr>
              <a:t> </a:t>
            </a:r>
            <a:r>
              <a:rPr lang="en-US" altLang="he-IL" dirty="0"/>
              <a:t>for EA victims</a:t>
            </a:r>
          </a:p>
          <a:p>
            <a:pPr marL="0" indent="0" algn="l" rtl="0" eaLnBrk="1" hangingPunct="1">
              <a:lnSpc>
                <a:spcPct val="150000"/>
              </a:lnSpc>
              <a:buNone/>
            </a:pPr>
            <a:r>
              <a:rPr lang="en-US" altLang="he-IL" dirty="0"/>
              <a:t>Developing training programs and case materials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F7867B-1185-4001-996F-0743D45C885B}"/>
              </a:ext>
            </a:extLst>
          </p:cNvPr>
          <p:cNvSpPr>
            <a:spLocks noGrp="1"/>
          </p:cNvSpPr>
          <p:nvPr>
            <p:ph type="title"/>
          </p:nvPr>
        </p:nvSpPr>
        <p:spPr/>
        <p:txBody>
          <a:bodyPr/>
          <a:lstStyle/>
          <a:p>
            <a:r>
              <a:rPr lang="en-US" dirty="0"/>
              <a:t>           </a:t>
            </a:r>
            <a:r>
              <a:rPr lang="en-US" i="1" u="sng" dirty="0">
                <a:solidFill>
                  <a:srgbClr val="FF0000"/>
                </a:solidFill>
              </a:rPr>
              <a:t>Legislative Developments</a:t>
            </a:r>
            <a:endParaRPr lang="he-IL" dirty="0">
              <a:solidFill>
                <a:srgbClr val="FF0000"/>
              </a:solidFill>
            </a:endParaRPr>
          </a:p>
        </p:txBody>
      </p:sp>
      <p:sp>
        <p:nvSpPr>
          <p:cNvPr id="3" name="Content Placeholder 2">
            <a:extLst>
              <a:ext uri="{FF2B5EF4-FFF2-40B4-BE49-F238E27FC236}">
                <a16:creationId xmlns:a16="http://schemas.microsoft.com/office/drawing/2014/main" xmlns="" id="{65468A5C-B106-4B14-848F-7B716B0CE02A}"/>
              </a:ext>
            </a:extLst>
          </p:cNvPr>
          <p:cNvSpPr>
            <a:spLocks noGrp="1"/>
          </p:cNvSpPr>
          <p:nvPr>
            <p:ph idx="1"/>
          </p:nvPr>
        </p:nvSpPr>
        <p:spPr/>
        <p:txBody>
          <a:bodyPr>
            <a:normAutofit/>
          </a:bodyPr>
          <a:lstStyle/>
          <a:p>
            <a:endParaRPr lang="en-US" i="1" u="sng" dirty="0"/>
          </a:p>
          <a:p>
            <a:r>
              <a:rPr lang="en-US" i="1" u="sng" dirty="0"/>
              <a:t>Legislative Developments Prior to 2016 Guardianship Law Reform</a:t>
            </a:r>
            <a:endParaRPr lang="en-US" dirty="0"/>
          </a:p>
          <a:p>
            <a:r>
              <a:rPr lang="en-US" dirty="0"/>
              <a:t>Israel has a rich history of legislative attempts to address the phenomena of elder abuse and neglect</a:t>
            </a:r>
          </a:p>
          <a:p>
            <a:r>
              <a:rPr lang="en-US" dirty="0"/>
              <a:t>It can be summarized as a "legislative-generational" developmental process</a:t>
            </a:r>
          </a:p>
          <a:p>
            <a:endParaRPr lang="en-US" dirty="0"/>
          </a:p>
          <a:p>
            <a:r>
              <a:rPr lang="en-US" sz="1800" u="sng" dirty="0"/>
              <a:t>Invited Chapter.</a:t>
            </a:r>
            <a:r>
              <a:rPr lang="en-US" sz="1800" dirty="0"/>
              <a:t> Lowenstein, A. &amp; Doron, I,</a:t>
            </a:r>
            <a:r>
              <a:rPr lang="en-US" sz="1800" b="1" u="sng" dirty="0"/>
              <a:t> - </a:t>
            </a:r>
            <a:r>
              <a:rPr lang="en-GB" sz="1800" b="1" u="sng" dirty="0"/>
              <a:t>Elder Abuse in Israeli Society – legislative Acts and Special  Services.</a:t>
            </a:r>
            <a:r>
              <a:rPr lang="en-GB" sz="1800" u="sng" dirty="0"/>
              <a:t>  (ED.) M. Phelan. </a:t>
            </a:r>
            <a:r>
              <a:rPr lang="en-US" sz="1800" dirty="0"/>
              <a:t>A book chapter for the book on: </a:t>
            </a:r>
            <a:r>
              <a:rPr lang="en-US" sz="1800" u="sng" dirty="0"/>
              <a:t>Combating Elder Abuse</a:t>
            </a:r>
            <a:endParaRPr lang="en-US" sz="1800" b="1" u="sng" dirty="0"/>
          </a:p>
          <a:p>
            <a:endParaRPr lang="he-IL" dirty="0"/>
          </a:p>
        </p:txBody>
      </p:sp>
    </p:spTree>
    <p:extLst>
      <p:ext uri="{BB962C8B-B14F-4D97-AF65-F5344CB8AC3E}">
        <p14:creationId xmlns:p14="http://schemas.microsoft.com/office/powerpoint/2010/main" val="3124936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xmlns="" id="{BED4CBD0-6FDD-4C22-BD5B-95A9E1D335FC}"/>
              </a:ext>
            </a:extLst>
          </p:cNvPr>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3A4506C9-86E4-4012-B70D-51F4606EA735}" type="slidenum">
              <a:rPr lang="ar-SA" altLang="he-IL" smtClean="0">
                <a:latin typeface="Arial" panose="020B0604020202020204" pitchFamily="34" charset="0"/>
              </a:rPr>
              <a:pPr eaLnBrk="1" hangingPunct="1">
                <a:defRPr/>
              </a:pPr>
              <a:t>9</a:t>
            </a:fld>
            <a:endParaRPr lang="en-US" altLang="he-IL">
              <a:latin typeface="Arial" panose="020B0604020202020204" pitchFamily="34" charset="0"/>
            </a:endParaRPr>
          </a:p>
        </p:txBody>
      </p:sp>
      <p:sp>
        <p:nvSpPr>
          <p:cNvPr id="3074" name="Rectangle 2">
            <a:extLst>
              <a:ext uri="{FF2B5EF4-FFF2-40B4-BE49-F238E27FC236}">
                <a16:creationId xmlns:a16="http://schemas.microsoft.com/office/drawing/2014/main" xmlns="" id="{84DDA18E-DDF0-47CC-8202-ED6DA212BC1E}"/>
              </a:ext>
            </a:extLst>
          </p:cNvPr>
          <p:cNvSpPr>
            <a:spLocks noGrp="1" noChangeArrowheads="1"/>
          </p:cNvSpPr>
          <p:nvPr>
            <p:ph type="title"/>
          </p:nvPr>
        </p:nvSpPr>
        <p:spPr/>
        <p:txBody>
          <a:bodyPr/>
          <a:lstStyle/>
          <a:p>
            <a:pPr eaLnBrk="1" hangingPunct="1">
              <a:defRPr/>
            </a:pPr>
            <a:r>
              <a:rPr lang="en-US" sz="4000" b="1" dirty="0">
                <a:solidFill>
                  <a:srgbClr val="FF3300"/>
                </a:solidFill>
              </a:rPr>
              <a:t>          legislation, policy, research and services</a:t>
            </a:r>
            <a:r>
              <a:rPr lang="en-US" sz="4000" dirty="0"/>
              <a:t> </a:t>
            </a:r>
          </a:p>
        </p:txBody>
      </p:sp>
      <p:sp>
        <p:nvSpPr>
          <p:cNvPr id="3075" name="Rectangle 3">
            <a:extLst>
              <a:ext uri="{FF2B5EF4-FFF2-40B4-BE49-F238E27FC236}">
                <a16:creationId xmlns:a16="http://schemas.microsoft.com/office/drawing/2014/main" xmlns="" id="{FDFB85FA-3200-4020-81D6-FCBF93964D97}"/>
              </a:ext>
            </a:extLst>
          </p:cNvPr>
          <p:cNvSpPr>
            <a:spLocks noGrp="1" noChangeArrowheads="1"/>
          </p:cNvSpPr>
          <p:nvPr>
            <p:ph type="body" idx="1"/>
          </p:nvPr>
        </p:nvSpPr>
        <p:spPr>
          <a:xfrm>
            <a:off x="1919288" y="1933576"/>
            <a:ext cx="8291512" cy="4924425"/>
          </a:xfrm>
        </p:spPr>
        <p:txBody>
          <a:bodyPr/>
          <a:lstStyle/>
          <a:p>
            <a:pPr marL="457200" indent="-457200" algn="ctr">
              <a:spcAft>
                <a:spcPct val="20000"/>
              </a:spcAft>
              <a:buNone/>
              <a:defRPr/>
            </a:pPr>
            <a:r>
              <a:rPr lang="en-US" dirty="0"/>
              <a:t>     </a:t>
            </a:r>
          </a:p>
          <a:p>
            <a:pPr marL="457200" indent="-457200" algn="ctr">
              <a:spcAft>
                <a:spcPct val="20000"/>
              </a:spcAft>
              <a:buNone/>
              <a:defRPr/>
            </a:pPr>
            <a:r>
              <a:rPr lang="en-US" b="1" dirty="0"/>
              <a:t>Four "legislative generations</a:t>
            </a:r>
            <a:r>
              <a:rPr lang="en-US" b="1" dirty="0">
                <a:latin typeface="Arial"/>
              </a:rPr>
              <a:t> </a:t>
            </a:r>
          </a:p>
          <a:p>
            <a:pPr marL="457200" indent="-457200" algn="ctr">
              <a:spcAft>
                <a:spcPct val="20000"/>
              </a:spcAft>
              <a:buNone/>
              <a:defRPr/>
            </a:pPr>
            <a:r>
              <a:rPr lang="en-US" b="1" dirty="0">
                <a:solidFill>
                  <a:schemeClr val="hlink"/>
                </a:solidFill>
                <a:cs typeface="Tahoma" pitchFamily="34" charset="0"/>
              </a:rPr>
              <a:t>“</a:t>
            </a:r>
            <a:r>
              <a:rPr lang="en-US" b="1" dirty="0">
                <a:solidFill>
                  <a:schemeClr val="hlink"/>
                </a:solidFill>
              </a:rPr>
              <a:t>Paternalism and social intervention"</a:t>
            </a:r>
            <a:r>
              <a:rPr lang="en-US" b="1" dirty="0"/>
              <a:t> </a:t>
            </a:r>
            <a:r>
              <a:rPr lang="en-US" dirty="0"/>
              <a:t>Introduction of laws during the first years of Israel's existence </a:t>
            </a:r>
          </a:p>
          <a:p>
            <a:pPr marL="457200" indent="-457200" algn="ctr">
              <a:spcAft>
                <a:spcPct val="20000"/>
              </a:spcAft>
              <a:buNone/>
              <a:defRPr/>
            </a:pPr>
            <a:endParaRPr lang="en-US" dirty="0"/>
          </a:p>
          <a:p>
            <a:pPr marL="457200" indent="-457200" algn="ctr">
              <a:spcAft>
                <a:spcPct val="20000"/>
              </a:spcAft>
              <a:buNone/>
              <a:defRPr/>
            </a:pPr>
            <a:r>
              <a:rPr lang="en-US" dirty="0"/>
              <a:t>1 - </a:t>
            </a:r>
            <a:r>
              <a:rPr lang="en-US" u="sng" dirty="0"/>
              <a:t>The Law of Legal Competence and Guardianship, 1962</a:t>
            </a:r>
          </a:p>
          <a:p>
            <a:pPr marL="514350" indent="-514350" algn="ctr">
              <a:spcAft>
                <a:spcPct val="20000"/>
              </a:spcAft>
              <a:buFont typeface="Wingdings" panose="05000000000000000000" pitchFamily="2" charset="2"/>
              <a:buAutoNum type="arabicPeriod"/>
              <a:defRPr/>
            </a:pPr>
            <a:endParaRPr lang="en-US" dirty="0"/>
          </a:p>
          <a:p>
            <a:pPr marL="514350" indent="-514350" algn="ctr">
              <a:spcAft>
                <a:spcPct val="20000"/>
              </a:spcAft>
              <a:buFont typeface="Wingdings" panose="05000000000000000000" pitchFamily="2" charset="2"/>
              <a:buAutoNum type="arabicPeriod"/>
              <a:defRPr/>
            </a:pPr>
            <a:endParaRPr lang="en-US" dirty="0"/>
          </a:p>
          <a:p>
            <a:pPr marL="457200" indent="-457200" algn="ctr">
              <a:spcAft>
                <a:spcPct val="20000"/>
              </a:spcAft>
              <a:buNone/>
              <a:defRPr/>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503</TotalTime>
  <Words>1297</Words>
  <Application>Microsoft Office PowerPoint</Application>
  <PresentationFormat>Panoramiczny</PresentationFormat>
  <Paragraphs>214</Paragraphs>
  <Slides>24</Slides>
  <Notes>0</Notes>
  <HiddenSlides>0</HiddenSlides>
  <MMClips>0</MMClips>
  <ScaleCrop>false</ScaleCrop>
  <HeadingPairs>
    <vt:vector size="8" baseType="variant">
      <vt:variant>
        <vt:lpstr>Używane czcionki</vt:lpstr>
      </vt:variant>
      <vt:variant>
        <vt:i4>7</vt:i4>
      </vt:variant>
      <vt:variant>
        <vt:lpstr>Motyw</vt:lpstr>
      </vt:variant>
      <vt:variant>
        <vt:i4>1</vt:i4>
      </vt:variant>
      <vt:variant>
        <vt:lpstr>Osadzone serwery OLE</vt:lpstr>
      </vt:variant>
      <vt:variant>
        <vt:i4>1</vt:i4>
      </vt:variant>
      <vt:variant>
        <vt:lpstr>Tytuły slajdów</vt:lpstr>
      </vt:variant>
      <vt:variant>
        <vt:i4>24</vt:i4>
      </vt:variant>
    </vt:vector>
  </HeadingPairs>
  <TitlesOfParts>
    <vt:vector size="33" baseType="lpstr">
      <vt:lpstr>Arial</vt:lpstr>
      <vt:lpstr>Calibri</vt:lpstr>
      <vt:lpstr>Calibri Light</vt:lpstr>
      <vt:lpstr>Signature</vt:lpstr>
      <vt:lpstr>Tahoma</vt:lpstr>
      <vt:lpstr>Times New Roman</vt:lpstr>
      <vt:lpstr>Wingdings</vt:lpstr>
      <vt:lpstr>Office Theme</vt:lpstr>
      <vt:lpstr>צילום של Photo Editor</vt:lpstr>
      <vt:lpstr>Legal developments and impact on Policy advocacy, and practice in Israel  Prof. Ariela Lowenstein, University of Haifa Israel</vt:lpstr>
      <vt:lpstr>         Charter of Fundamental Rights</vt:lpstr>
      <vt:lpstr>Legal developments and impact on Policy, advocacy, and practice in Israel</vt:lpstr>
      <vt:lpstr>         Needed Action at National Level</vt:lpstr>
      <vt:lpstr>      A National  Plan for Care of the Older        Population</vt:lpstr>
      <vt:lpstr>              Parliamentary Committee</vt:lpstr>
      <vt:lpstr>Elder Abuse Awareness</vt:lpstr>
      <vt:lpstr>           Legislative Developments</vt:lpstr>
      <vt:lpstr>          legislation, policy, research and services </vt:lpstr>
      <vt:lpstr> </vt:lpstr>
      <vt:lpstr>     Legal Development – Mandatory Reporting</vt:lpstr>
      <vt:lpstr> </vt:lpstr>
      <vt:lpstr>     A new broad legal approach: family violence laws.  </vt:lpstr>
      <vt:lpstr>   </vt:lpstr>
      <vt:lpstr> </vt:lpstr>
      <vt:lpstr>    The Generational Development of Israeli Legislation </vt:lpstr>
      <vt:lpstr>          A significant development in Israeli          legislation</vt:lpstr>
      <vt:lpstr> </vt:lpstr>
      <vt:lpstr> </vt:lpstr>
      <vt:lpstr> </vt:lpstr>
      <vt:lpstr> </vt:lpstr>
      <vt:lpstr>                Further Needed Steps</vt:lpstr>
      <vt:lpstr> </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Ariela</dc:creator>
  <cp:lastModifiedBy>AF</cp:lastModifiedBy>
  <cp:revision>80</cp:revision>
  <dcterms:created xsi:type="dcterms:W3CDTF">2019-06-09T10:43:32Z</dcterms:created>
  <dcterms:modified xsi:type="dcterms:W3CDTF">2019-06-09T20:29:09Z</dcterms:modified>
</cp:coreProperties>
</file>