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2" r:id="rId3"/>
    <p:sldId id="293" r:id="rId4"/>
    <p:sldId id="300" r:id="rId5"/>
    <p:sldId id="301" r:id="rId6"/>
    <p:sldId id="294" r:id="rId7"/>
    <p:sldId id="295" r:id="rId8"/>
    <p:sldId id="299" r:id="rId9"/>
    <p:sldId id="298" r:id="rId10"/>
    <p:sldId id="296" r:id="rId11"/>
    <p:sldId id="289" r:id="rId12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7802" autoAdjust="0"/>
  </p:normalViewPr>
  <p:slideViewPr>
    <p:cSldViewPr snapToGrid="0" snapToObjects="1" showGuides="1">
      <p:cViewPr varScale="1">
        <p:scale>
          <a:sx n="85" d="100"/>
          <a:sy n="85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918FA-FEAA-42F8-B671-B522033BC2B7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425A-045D-40E1-91C7-6AB2F58D6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0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8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97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20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2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4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4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30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08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3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DCA-B990-7247-8B67-77901E834FC6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rakow.stat.gov.pl/dane-o-wojewodztwie/stolica-wojewodztwa-926/ludnosc-110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4C15ED66-CAB6-4A32-9BF4-83BCD087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234" y="705394"/>
            <a:ext cx="8878978" cy="740229"/>
          </a:xfrm>
        </p:spPr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OCHRONA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27FD4089-75AB-48EA-879F-CCBB35B38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1639"/>
            <a:ext cx="9989577" cy="459261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Bezpłatna pomoc psychologiczna i prawna w MOPS oraz placówkach pomagających osobom dotkniętym przemocą w rodzinie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Bezpłatna pomoc psychologiczna i terapia w ośrodkach poradnictwa i terapii rodzin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Udzielanie bezpłatnego wsparcia i pomocy w formie pracy socjalnej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Prowadzone są 2 grupy wsparcia dla kobiet dotkniętych przemocą w rodzinie (1 – MOPS, 1 – Specjalistyczny Ośrodek Wsparcia dla Ofiar Przemocy w Rodzinie SOW);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Możliwość bezpłatnego schronienia dla osób doświadczających przemocy w rodzinie w Specjalistycznym Ośrodku Wsparcia dla Ofiar Przemocy w Rodzinie lub Ośrodku Interwencji Kryzysowej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W sytuacji osób wymagających całodobowej pomocy osób trzecich – w celu zapewnienia bezpieczeństwa istnieje możliwość interwencyjnego </a:t>
            </a:r>
            <a:r>
              <a:rPr lang="pl-PL" sz="2400">
                <a:latin typeface="Lato" panose="020F0502020204030203" pitchFamily="34" charset="-18"/>
              </a:rPr>
              <a:t>(czasowego) skierowania </a:t>
            </a:r>
            <a:r>
              <a:rPr lang="pl-PL" sz="2400" dirty="0">
                <a:latin typeface="Lato" panose="020F0502020204030203" pitchFamily="34" charset="-18"/>
              </a:rPr>
              <a:t>do domu </a:t>
            </a:r>
            <a:r>
              <a:rPr lang="pl-PL" sz="2400">
                <a:latin typeface="Lato" panose="020F0502020204030203" pitchFamily="34" charset="-18"/>
              </a:rPr>
              <a:t>pomocy społecznej</a:t>
            </a:r>
            <a:endParaRPr lang="pl-PL" sz="2400" dirty="0">
              <a:latin typeface="Lato" panose="020F05020202040302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138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94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4874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Lato" panose="020F0502020204030203" pitchFamily="34" charset="-18"/>
              </a:rPr>
              <a:t>OD PREWENCJI DO OCHRONY – KRAKOWSKIE DOŚWIADCZENIA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36869"/>
            <a:ext cx="9144000" cy="13987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>
                <a:latin typeface="Lato" panose="020F0502020204030203" pitchFamily="34" charset="-18"/>
              </a:rPr>
              <a:t>Małgorzata Łyżwińska – Kustra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>
                <a:latin typeface="Lato" panose="020F0502020204030203" pitchFamily="34" charset="-18"/>
              </a:rPr>
              <a:t>Miejski Ośrodek Pomocy Społecznej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>
                <a:latin typeface="Lato" panose="020F0502020204030203" pitchFamily="34" charset="-18"/>
              </a:rPr>
              <a:t>w Krakowie </a:t>
            </a:r>
          </a:p>
        </p:txBody>
      </p:sp>
    </p:spTree>
    <p:extLst>
      <p:ext uri="{BB962C8B-B14F-4D97-AF65-F5344CB8AC3E}">
        <p14:creationId xmlns:p14="http://schemas.microsoft.com/office/powerpoint/2010/main" val="2133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2D3FE38-BBDD-4C87-81FF-0B1324F8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102" y="452846"/>
            <a:ext cx="9405257" cy="413657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latin typeface="Lato" panose="020F0502020204030203" pitchFamily="34" charset="-18"/>
              </a:rPr>
              <a:t>STRUKTURA WIEKU MIESZKAŃCÓW KRAKOWA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67F0C52D-4944-4AF5-9C5E-383CA8DF0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7611" y="4267200"/>
            <a:ext cx="2934790" cy="2072640"/>
          </a:xfrm>
        </p:spPr>
        <p:txBody>
          <a:bodyPr>
            <a:normAutofit/>
          </a:bodyPr>
          <a:lstStyle/>
          <a:p>
            <a:pPr lvl="1"/>
            <a:r>
              <a:rPr lang="pl-PL" dirty="0">
                <a:latin typeface="Lato" panose="020F0502020204030203" pitchFamily="34" charset="-18"/>
              </a:rPr>
              <a:t>Ludność w wieku poprodukcyjnym tj. mężczyźni – 65 lat i więcej, kobiety – 60 lat i więcej. </a:t>
            </a:r>
          </a:p>
          <a:p>
            <a:pPr lvl="1"/>
            <a:endParaRPr lang="pl-PL" sz="1600" dirty="0">
              <a:latin typeface="Lato" panose="020F0502020204030203" pitchFamily="34" charset="-18"/>
            </a:endParaRPr>
          </a:p>
          <a:p>
            <a:pPr lvl="1"/>
            <a:r>
              <a:rPr lang="pl-PL" sz="1200" dirty="0"/>
              <a:t>Źródło: </a:t>
            </a:r>
            <a:r>
              <a:rPr lang="pl-PL" sz="1200" dirty="0">
                <a:hlinkClick r:id="rId3"/>
              </a:rPr>
              <a:t>https://krakow.stat.gov.pl/dane-o-wojewodztwie/stolica-wojewodztwa-926/ludnosc-1109/</a:t>
            </a:r>
            <a:endParaRPr lang="pl-PL" sz="1200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xmlns="" id="{230B70FC-FFAD-45A2-A469-080CC11EE25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xmlns="" id="{785AA3C3-E0D7-45EE-991A-9AFBDB315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87406"/>
              </p:ext>
            </p:extLst>
          </p:nvPr>
        </p:nvGraphicFramePr>
        <p:xfrm>
          <a:off x="4358051" y="1013944"/>
          <a:ext cx="6423158" cy="5055933"/>
        </p:xfrm>
        <a:graphic>
          <a:graphicData uri="http://schemas.openxmlformats.org/drawingml/2006/table">
            <a:tbl>
              <a:tblPr/>
              <a:tblGrid>
                <a:gridCol w="1721673">
                  <a:extLst>
                    <a:ext uri="{9D8B030D-6E8A-4147-A177-3AD203B41FA5}">
                      <a16:colId xmlns:a16="http://schemas.microsoft.com/office/drawing/2014/main" xmlns="" val="2882523227"/>
                    </a:ext>
                  </a:extLst>
                </a:gridCol>
                <a:gridCol w="744953">
                  <a:extLst>
                    <a:ext uri="{9D8B030D-6E8A-4147-A177-3AD203B41FA5}">
                      <a16:colId xmlns:a16="http://schemas.microsoft.com/office/drawing/2014/main" xmlns="" val="3957406741"/>
                    </a:ext>
                  </a:extLst>
                </a:gridCol>
                <a:gridCol w="744953">
                  <a:extLst>
                    <a:ext uri="{9D8B030D-6E8A-4147-A177-3AD203B41FA5}">
                      <a16:colId xmlns:a16="http://schemas.microsoft.com/office/drawing/2014/main" xmlns="" val="2806456540"/>
                    </a:ext>
                  </a:extLst>
                </a:gridCol>
                <a:gridCol w="744953">
                  <a:extLst>
                    <a:ext uri="{9D8B030D-6E8A-4147-A177-3AD203B41FA5}">
                      <a16:colId xmlns:a16="http://schemas.microsoft.com/office/drawing/2014/main" xmlns="" val="3386839810"/>
                    </a:ext>
                  </a:extLst>
                </a:gridCol>
                <a:gridCol w="744953">
                  <a:extLst>
                    <a:ext uri="{9D8B030D-6E8A-4147-A177-3AD203B41FA5}">
                      <a16:colId xmlns:a16="http://schemas.microsoft.com/office/drawing/2014/main" xmlns="" val="476679682"/>
                    </a:ext>
                  </a:extLst>
                </a:gridCol>
                <a:gridCol w="1721673">
                  <a:extLst>
                    <a:ext uri="{9D8B030D-6E8A-4147-A177-3AD203B41FA5}">
                      <a16:colId xmlns:a16="http://schemas.microsoft.com/office/drawing/2014/main" xmlns="" val="1683406070"/>
                    </a:ext>
                  </a:extLst>
                </a:gridCol>
              </a:tblGrid>
              <a:tr h="29040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LUDNOŚĆ  W  WIEKU  PRODUKCYJNYM  I  NIEPRODUKCYJNYM</a:t>
                      </a:r>
                    </a:p>
                  </a:txBody>
                  <a:tcPr marL="7521" marR="7521" marT="7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073461"/>
                  </a:ext>
                </a:extLst>
              </a:tr>
              <a:tr h="150237">
                <a:tc gridSpan="3">
                  <a:txBody>
                    <a:bodyPr/>
                    <a:lstStyle/>
                    <a:p>
                      <a:pPr algn="l" fontAlgn="t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Stan  w  dniu  31  XII  </a:t>
                      </a:r>
                    </a:p>
                  </a:txBody>
                  <a:tcPr marL="7521" marR="7521" marT="75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846658"/>
                  </a:ext>
                </a:extLst>
              </a:tr>
              <a:tr h="150237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WORKING  AND  NON-WORKING  AGE  POPULATION   </a:t>
                      </a:r>
                    </a:p>
                  </a:txBody>
                  <a:tcPr marL="7521" marR="7521" marT="75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0101199"/>
                  </a:ext>
                </a:extLst>
              </a:tr>
              <a:tr h="150237">
                <a:tc gridSpan="2">
                  <a:txBody>
                    <a:bodyPr/>
                    <a:lstStyle/>
                    <a:p>
                      <a:pPr algn="l" fontAlgn="t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As  of  31  XII   </a:t>
                      </a:r>
                    </a:p>
                  </a:txBody>
                  <a:tcPr marL="7521" marR="7521" marT="75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7521" marT="75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7521" marT="75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7521" marT="75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7521" marT="75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986205"/>
                  </a:ext>
                </a:extLst>
              </a:tr>
              <a:tr h="1344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WYSZCZEGÓLNIENIE</a:t>
                      </a:r>
                    </a:p>
                  </a:txBody>
                  <a:tcPr marL="7521" marR="7521" marT="75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7521" marR="7521" marT="7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521" marR="7521" marT="7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7521" marR="7521" marT="7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521" marR="7521" marT="7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SPECIFICATION</a:t>
                      </a:r>
                    </a:p>
                  </a:txBody>
                  <a:tcPr marL="7521" marR="7521" marT="7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56006"/>
                  </a:ext>
                </a:extLst>
              </a:tr>
              <a:tr h="290408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G Ó Ł E M 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756629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757740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761069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765320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O T A L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204309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 wieku przedprodukcyjnym 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122524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117015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120953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123884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Pre-working age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6828946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mężczyźni .....................................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62788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59979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62118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63577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males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1227705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kobiety .............................................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59736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57036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58835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60307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females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334149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 wieku produkcyjnym 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502612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494024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471743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468011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Working age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054619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mężczyźni ........................................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249193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248195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239670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238258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males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258614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kobiety ............................................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253419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245829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232073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229753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pl-PL" sz="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females</a:t>
                      </a:r>
                      <a:endParaRPr lang="pl-PL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453824"/>
                  </a:ext>
                </a:extLst>
              </a:tr>
              <a:tr h="233957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 wieku poprodukcyjnym 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131493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146701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168373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173425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Post-working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422137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mężczyźni ........................................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42087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45479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53166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55262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males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543056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kobiety .............................................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89406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101222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115207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118163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females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52375"/>
                  </a:ext>
                </a:extLst>
              </a:tr>
              <a:tr h="34918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LUDNOŚĆ W WIEKU 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291145"/>
                  </a:ext>
                </a:extLst>
              </a:tr>
              <a:tr h="14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NIEPRODUKCYJNYM 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NON-WORKING AGE 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0161388"/>
                  </a:ext>
                </a:extLst>
              </a:tr>
              <a:tr h="14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NA 100 OSÓB W WIEKU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POPULATION PER 100 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4169899"/>
                  </a:ext>
                </a:extLst>
              </a:tr>
              <a:tr h="14840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W WIEKU PRODUK-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PERSONS OF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5558524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CYJNYM ...........................................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WORKING AGE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349473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Mężczyźni ............................................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Males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323478"/>
                  </a:ext>
                </a:extLst>
              </a:tr>
              <a:tr h="26014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Kobiety .................................................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521" marR="67692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Females</a:t>
                      </a:r>
                      <a:endParaRPr lang="pl-PL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303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3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2D3FE38-BBDD-4C87-81FF-0B1324F8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102" y="452846"/>
            <a:ext cx="9405257" cy="740228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latin typeface="Lato" panose="020F0502020204030203" pitchFamily="34" charset="-18"/>
              </a:rPr>
              <a:t>ZAGROŻENIE BEZPIECZEŃSTWA OSÓB STARSZYCH			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67F0C52D-4944-4AF5-9C5E-383CA8DF0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8" y="1358537"/>
            <a:ext cx="9814561" cy="4511221"/>
          </a:xfrm>
        </p:spPr>
        <p:txBody>
          <a:bodyPr>
            <a:normAutofit/>
          </a:bodyPr>
          <a:lstStyle/>
          <a:p>
            <a:pPr lvl="1"/>
            <a:endParaRPr lang="pl-PL" sz="2000" dirty="0">
              <a:latin typeface="Lato" panose="020F0502020204030203" pitchFamily="34" charset="-18"/>
            </a:endParaRPr>
          </a:p>
          <a:p>
            <a:pPr lvl="1"/>
            <a:r>
              <a:rPr lang="pl-PL" sz="2800" b="1" dirty="0">
                <a:latin typeface="Lato" panose="020F0502020204030203" pitchFamily="34" charset="-18"/>
              </a:rPr>
              <a:t>Bezpieczeństwo w sferze publicznej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Lato" panose="020F0502020204030203" pitchFamily="34" charset="-18"/>
              </a:rPr>
              <a:t>narażenie na agresję fizyczną i/lub słowną od osób postronnych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Lato" panose="020F0502020204030203" pitchFamily="34" charset="-18"/>
              </a:rPr>
              <a:t>nadużycia finansowe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Lato" panose="020F0502020204030203" pitchFamily="34" charset="-18"/>
              </a:rPr>
              <a:t>zagrożenia wynikające z uczestnictwa w ruchu drogowym</a:t>
            </a:r>
          </a:p>
          <a:p>
            <a:pPr lvl="1"/>
            <a:endParaRPr lang="pl-PL" sz="2800" b="1" dirty="0">
              <a:latin typeface="Lato" panose="020F0502020204030203" pitchFamily="34" charset="-18"/>
            </a:endParaRPr>
          </a:p>
          <a:p>
            <a:pPr lvl="1"/>
            <a:r>
              <a:rPr lang="pl-PL" sz="2800" b="1" dirty="0">
                <a:latin typeface="Lato" panose="020F0502020204030203" pitchFamily="34" charset="-18"/>
              </a:rPr>
              <a:t>Bezpieczeństwo w sferze prywatnej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Lato" panose="020F0502020204030203" pitchFamily="34" charset="-18"/>
              </a:rPr>
              <a:t>zagrożenia ze strony osób najbliższych – przemoc w rodzinie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Lato" panose="020F0502020204030203" pitchFamily="34" charset="-18"/>
              </a:rPr>
              <a:t>zagrożenia ze strony osób obcych – narażenie na oszustwa i inne przestępstwa (kradzieże, włamania itp.)</a:t>
            </a:r>
          </a:p>
          <a:p>
            <a:pPr lvl="1"/>
            <a:endParaRPr lang="pl-PL" sz="20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4776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2D3FE38-BBDD-4C87-81FF-0B1324F8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102" y="452846"/>
            <a:ext cx="9405257" cy="413657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latin typeface="Lato" panose="020F0502020204030203" pitchFamily="34" charset="-18"/>
              </a:rPr>
              <a:t>STRUKTURA WIEKU MIESZKAŃCÓW KRAKOWA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67F0C52D-4944-4AF5-9C5E-383CA8DF0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7610" y="1676400"/>
            <a:ext cx="9236977" cy="3926541"/>
          </a:xfrm>
        </p:spPr>
        <p:txBody>
          <a:bodyPr>
            <a:normAutofit/>
          </a:bodyPr>
          <a:lstStyle/>
          <a:p>
            <a:pPr lvl="1" algn="just"/>
            <a:r>
              <a:rPr lang="pl-PL" sz="3200" b="1" dirty="0">
                <a:latin typeface="Lato" panose="020F0502020204030203" pitchFamily="34" charset="-18"/>
              </a:rPr>
              <a:t>Przemoc w rodzinie wobec osób pow. 60 r.ż.</a:t>
            </a:r>
          </a:p>
          <a:p>
            <a:pPr marL="1255713" lvl="3" indent="-358775" algn="just">
              <a:buFont typeface="Wingdings" panose="05000000000000000000" pitchFamily="2" charset="2"/>
              <a:buChar char="§"/>
            </a:pPr>
            <a:r>
              <a:rPr lang="pl-PL" sz="2400" dirty="0">
                <a:latin typeface="Lato" panose="020F0502020204030203" pitchFamily="34" charset="-18"/>
              </a:rPr>
              <a:t>Ze strony osób najbliższych z młodszych generacji</a:t>
            </a:r>
          </a:p>
          <a:p>
            <a:pPr marL="1255713" lvl="3" indent="-358775" algn="just">
              <a:buFont typeface="Wingdings" panose="05000000000000000000" pitchFamily="2" charset="2"/>
              <a:buChar char="§"/>
            </a:pPr>
            <a:r>
              <a:rPr lang="pl-PL" sz="2400" dirty="0">
                <a:latin typeface="Lato" panose="020F0502020204030203" pitchFamily="34" charset="-18"/>
              </a:rPr>
              <a:t>Ze strony małżonków/partnerów</a:t>
            </a:r>
          </a:p>
          <a:p>
            <a:pPr lvl="1" algn="just"/>
            <a:endParaRPr lang="pl-PL" sz="2500" dirty="0">
              <a:latin typeface="Lato" panose="020F0502020204030203" pitchFamily="34" charset="-18"/>
            </a:endParaRPr>
          </a:p>
          <a:p>
            <a:pPr lvl="1" algn="just"/>
            <a:r>
              <a:rPr lang="pl-PL" sz="2500" dirty="0">
                <a:latin typeface="Lato" panose="020F0502020204030203" pitchFamily="34" charset="-18"/>
              </a:rPr>
              <a:t>W latach 2016 - 2018 rocznie odnotowywaliśmy w Krakowie ok. 200 – 240 osób w wieku 60+, które doświadczały przemocy w rodzinie. Jest to liczba przypadków ujawnionych, nie znamy skali rzeczywistej z uwagi na specyficzny charakter zjawiska przemocy w rodzinie.</a:t>
            </a:r>
          </a:p>
        </p:txBody>
      </p:sp>
    </p:spTree>
    <p:extLst>
      <p:ext uri="{BB962C8B-B14F-4D97-AF65-F5344CB8AC3E}">
        <p14:creationId xmlns:p14="http://schemas.microsoft.com/office/powerpoint/2010/main" val="142931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4C15ED66-CAB6-4A32-9BF4-83BCD087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234" y="705394"/>
            <a:ext cx="8878978" cy="740229"/>
          </a:xfrm>
        </p:spPr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PREWENCJA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27FD4089-75AB-48EA-879F-CCBB35B38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7840"/>
            <a:ext cx="10512424" cy="41011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Lato" panose="020F0502020204030203" pitchFamily="34" charset="-18"/>
              </a:rPr>
              <a:t>Strategia Rozwiązywania Problemów Społecznych Krakowa na lata 2015-2020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Lato" panose="020F0502020204030203" pitchFamily="34" charset="-18"/>
              </a:rPr>
              <a:t>Program przeciwdziałania przemocy w rodzinie na lata 2014 –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Lato" panose="020F0502020204030203" pitchFamily="34" charset="-18"/>
              </a:rPr>
              <a:t>Aktywne formy spędzania wolnego czasu przez seniorów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Lato" panose="020F0502020204030203" pitchFamily="34" charset="-18"/>
              </a:rPr>
              <a:t>Centra Aktywności Seniorów, Kluby Seniora, Miejskie Dzienne Domy Pomocy Społecznej, kluby samopomocy, projekt „W sile wieku” </a:t>
            </a:r>
          </a:p>
          <a:p>
            <a:endParaRPr lang="pl-PL" sz="2000" b="1" dirty="0">
              <a:latin typeface="Lato" panose="020F0502020204030203" pitchFamily="34" charset="-18"/>
            </a:endParaRPr>
          </a:p>
          <a:p>
            <a:pPr algn="just"/>
            <a:r>
              <a:rPr lang="pl-PL" sz="2000" b="1" dirty="0">
                <a:latin typeface="Lato" panose="020F0502020204030203" pitchFamily="34" charset="-18"/>
              </a:rPr>
              <a:t>Działania mające na celu aktywizowanie i integrację społeczną seniorów – wzmacnianie pozycji osób starszych poprzez promowanie projektów rozwijających integrację międzypokoleniową, co sprzyja podmiotowemu traktowaniu seniorów w ich otoczeniu. Działania na rzecz obniżenia ryzyka wystąpienia negatywnych zachowań wobec seniorów, w tym prewencja przemocy w rodzinie.</a:t>
            </a:r>
          </a:p>
        </p:txBody>
      </p:sp>
    </p:spTree>
    <p:extLst>
      <p:ext uri="{BB962C8B-B14F-4D97-AF65-F5344CB8AC3E}">
        <p14:creationId xmlns:p14="http://schemas.microsoft.com/office/powerpoint/2010/main" val="129876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4C15ED66-CAB6-4A32-9BF4-83BCD087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418013"/>
            <a:ext cx="3283131" cy="862148"/>
          </a:xfrm>
        </p:spPr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PREWENCJA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27FD4089-75AB-48EA-879F-CCBB35B38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652" y="1541417"/>
            <a:ext cx="8682445" cy="4641669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Działania informacyjno – edukacyjne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b="1" dirty="0">
                <a:latin typeface="Lato" panose="020F0502020204030203" pitchFamily="34" charset="-18"/>
              </a:rPr>
              <a:t>w zakresie przeciwdziałania przemocy w rodzinie spotkania edukacyjne z seniorami prowadzone przez pracowników Miejskiego Ośrodka Pomocy Społecznej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Lato" panose="020F0502020204030203" pitchFamily="34" charset="-18"/>
              </a:rPr>
              <a:t>czym jest przemoc w rodzinie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Lato" panose="020F0502020204030203" pitchFamily="34" charset="-18"/>
              </a:rPr>
              <a:t>gdzie szukać pomocy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Lato" panose="020F0502020204030203" pitchFamily="34" charset="-18"/>
              </a:rPr>
              <a:t>dysponowanie materiałów informacyjnych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Lato" panose="020F0502020204030203" pitchFamily="34" charset="-18"/>
              </a:rPr>
              <a:t>telefon zaufania dla seniorów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Lato" panose="020F0502020204030203" pitchFamily="34" charset="-18"/>
              </a:rPr>
              <a:t>współpraca z Policją w zakresie debat o bezpieczeństwie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b="1" dirty="0">
                <a:latin typeface="Lato" panose="020F0502020204030203" pitchFamily="34" charset="-18"/>
              </a:rPr>
              <a:t>współpraca z Policją w zakresie debat o bezpieczeństwie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>
              <a:latin typeface="Lato" panose="020F0502020204030203" pitchFamily="34" charset="-18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E299A34-BBCB-4DC8-AE82-1763486312A4}"/>
              </a:ext>
            </a:extLst>
          </p:cNvPr>
          <p:cNvPicPr/>
          <p:nvPr/>
        </p:nvPicPr>
        <p:blipFill rotWithShape="1">
          <a:blip r:embed="rId3"/>
          <a:srcRect l="61375" t="19614" r="17738" b="14308"/>
          <a:stretch/>
        </p:blipFill>
        <p:spPr bwMode="auto">
          <a:xfrm>
            <a:off x="9762308" y="1018902"/>
            <a:ext cx="1802675" cy="311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363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4C15ED66-CAB6-4A32-9BF4-83BCD087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418012"/>
            <a:ext cx="7877492" cy="772163"/>
          </a:xfrm>
        </p:spPr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PREWENCJA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27FD4089-75AB-48EA-879F-CCBB35B38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7623" y="1445623"/>
            <a:ext cx="5334589" cy="2708366"/>
          </a:xfrm>
        </p:spPr>
        <p:txBody>
          <a:bodyPr>
            <a:normAutofit/>
          </a:bodyPr>
          <a:lstStyle/>
          <a:p>
            <a:endParaRPr lang="pl-PL" sz="2800" b="1" i="1" dirty="0"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A617F88-7B4E-4E0A-A280-70B295A6AA72}"/>
              </a:ext>
            </a:extLst>
          </p:cNvPr>
          <p:cNvPicPr/>
          <p:nvPr/>
        </p:nvPicPr>
        <p:blipFill rotWithShape="1">
          <a:blip r:embed="rId3"/>
          <a:srcRect l="24850" t="21518" r="58440" b="13736"/>
          <a:stretch/>
        </p:blipFill>
        <p:spPr bwMode="auto">
          <a:xfrm>
            <a:off x="839788" y="2072935"/>
            <a:ext cx="2216920" cy="4162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C893E2-5F29-4B67-85AB-A0EEBB3D378F}"/>
              </a:ext>
            </a:extLst>
          </p:cNvPr>
          <p:cNvPicPr/>
          <p:nvPr/>
        </p:nvPicPr>
        <p:blipFill rotWithShape="1">
          <a:blip r:embed="rId4"/>
          <a:srcRect l="33633" t="25517" r="44623" b="17926"/>
          <a:stretch/>
        </p:blipFill>
        <p:spPr bwMode="auto">
          <a:xfrm>
            <a:off x="3071653" y="2238531"/>
            <a:ext cx="2717075" cy="3996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9D1B74A-56AF-433A-9B38-B898BFA5B464}"/>
              </a:ext>
            </a:extLst>
          </p:cNvPr>
          <p:cNvPicPr/>
          <p:nvPr/>
        </p:nvPicPr>
        <p:blipFill rotWithShape="1">
          <a:blip r:embed="rId5"/>
          <a:srcRect l="35053" t="15286" r="36177" b="11816"/>
          <a:stretch/>
        </p:blipFill>
        <p:spPr bwMode="auto">
          <a:xfrm>
            <a:off x="6117125" y="1954361"/>
            <a:ext cx="2409553" cy="3298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BAB96CB-B9E5-43C8-A520-64AB93CA54FE}"/>
              </a:ext>
            </a:extLst>
          </p:cNvPr>
          <p:cNvPicPr/>
          <p:nvPr/>
        </p:nvPicPr>
        <p:blipFill rotWithShape="1">
          <a:blip r:embed="rId6"/>
          <a:srcRect l="35550" t="22634" r="37665" b="5056"/>
          <a:stretch/>
        </p:blipFill>
        <p:spPr bwMode="auto">
          <a:xfrm>
            <a:off x="8626180" y="1954361"/>
            <a:ext cx="2711086" cy="3811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40C7A35D-AEAF-491B-86B7-BD046C9D6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46028"/>
              </p:ext>
            </p:extLst>
          </p:nvPr>
        </p:nvGraphicFramePr>
        <p:xfrm>
          <a:off x="781894" y="1343513"/>
          <a:ext cx="45496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628">
                  <a:extLst>
                    <a:ext uri="{9D8B030D-6E8A-4147-A177-3AD203B41FA5}">
                      <a16:colId xmlns:a16="http://schemas.microsoft.com/office/drawing/2014/main" xmlns="" val="402387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i="1" dirty="0">
                          <a:latin typeface="Lato" panose="020F0502020204030203" pitchFamily="34" charset="-18"/>
                        </a:rPr>
                        <a:t>Przeciwdziałania przemocy w rodzinie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525196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DEDAD0FB-3AC2-4546-8F57-630B580A6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96890"/>
              </p:ext>
            </p:extLst>
          </p:nvPr>
        </p:nvGraphicFramePr>
        <p:xfrm>
          <a:off x="6017623" y="1328073"/>
          <a:ext cx="41766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689">
                  <a:extLst>
                    <a:ext uri="{9D8B030D-6E8A-4147-A177-3AD203B41FA5}">
                      <a16:colId xmlns:a16="http://schemas.microsoft.com/office/drawing/2014/main" xmlns="" val="1140572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dirty="0">
                          <a:latin typeface="Lato" panose="020F0502020204030203" pitchFamily="34" charset="-18"/>
                        </a:rPr>
                        <a:t>Bezpieczny Senior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9015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3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4C15ED66-CAB6-4A32-9BF4-83BCD087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234" y="705394"/>
            <a:ext cx="8878978" cy="740229"/>
          </a:xfrm>
        </p:spPr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OCHRONA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27FD4089-75AB-48EA-879F-CCBB35B38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2424" cy="3811588"/>
          </a:xfrm>
        </p:spPr>
        <p:txBody>
          <a:bodyPr>
            <a:normAutofit fontScale="92500" lnSpcReduction="10000"/>
          </a:bodyPr>
          <a:lstStyle/>
          <a:p>
            <a:pPr marL="447675" lvl="8"/>
            <a:r>
              <a:rPr lang="pl-PL" sz="2800" b="1" dirty="0">
                <a:latin typeface="Lato" panose="020F0502020204030203" pitchFamily="34" charset="-18"/>
              </a:rPr>
              <a:t>Przemoc w rodzinie</a:t>
            </a:r>
          </a:p>
          <a:p>
            <a:pPr marL="717550" lvl="8" indent="-269875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Działania </a:t>
            </a:r>
            <a:r>
              <a:rPr lang="pl-PL" sz="2400" dirty="0" err="1">
                <a:latin typeface="Lato" panose="020F0502020204030203" pitchFamily="34" charset="-18"/>
              </a:rPr>
              <a:t>interwencyjno</a:t>
            </a:r>
            <a:r>
              <a:rPr lang="pl-PL" sz="2400" dirty="0">
                <a:latin typeface="Lato" panose="020F0502020204030203" pitchFamily="34" charset="-18"/>
              </a:rPr>
              <a:t>–pomocowe w ramach procedury Niebieskie Karty</a:t>
            </a:r>
          </a:p>
          <a:p>
            <a:pPr marL="717550" lvl="8" indent="-269875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Monitorowanie sytuacji osoby dotkniętej przemocą, w miejscu zamieszkania</a:t>
            </a:r>
          </a:p>
          <a:p>
            <a:pPr marL="717550" lvl="8" indent="-269875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Pomoc interdyscyplinarna w zakresie pomocy psychologicznej, prawnej, pracy socjalnej</a:t>
            </a:r>
          </a:p>
          <a:p>
            <a:pPr marL="717550" lvl="8" indent="-269875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Konfrontowanie sprawcy przemocy z krzywdzącymi zachowaniami</a:t>
            </a:r>
          </a:p>
          <a:p>
            <a:pPr marL="717550" lvl="8" indent="-269875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Pomoc osobom, które stosują przemoc w zmianie ich zachowań</a:t>
            </a:r>
          </a:p>
          <a:p>
            <a:pPr marL="717550" lvl="8" indent="-269875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Uruchamianie w miejscu zamieszkania wsparcia i pomocy dla osób krzywdzonych</a:t>
            </a:r>
          </a:p>
          <a:p>
            <a:pPr marL="717550" lvl="8" indent="-269875">
              <a:buFont typeface="Arial" panose="020B0604020202020204" pitchFamily="34" charset="0"/>
              <a:buChar char="•"/>
            </a:pPr>
            <a:r>
              <a:rPr lang="pl-PL" sz="2400" dirty="0">
                <a:latin typeface="Lato" panose="020F0502020204030203" pitchFamily="34" charset="-18"/>
              </a:rPr>
              <a:t>Udostępnianie możliwości wsparcia środowiskowego i udziału w zorganizowanych formach aktywności</a:t>
            </a:r>
          </a:p>
          <a:p>
            <a:pPr marL="717550" lvl="8" indent="-269875">
              <a:buFont typeface="Arial" panose="020B0604020202020204" pitchFamily="34" charset="0"/>
              <a:buChar char="•"/>
            </a:pPr>
            <a:endParaRPr lang="pl-PL" sz="2000" dirty="0">
              <a:latin typeface="Lato" panose="020F0502020204030203" pitchFamily="34" charset="-18"/>
            </a:endParaRPr>
          </a:p>
          <a:p>
            <a:pPr marL="717550" lvl="8" indent="-269875">
              <a:buFont typeface="Arial" panose="020B0604020202020204" pitchFamily="34" charset="0"/>
              <a:buChar char="•"/>
            </a:pPr>
            <a:endParaRPr lang="pl-PL" sz="2000" dirty="0">
              <a:latin typeface="Lato" panose="020F0502020204030203" pitchFamily="34" charset="-18"/>
            </a:endParaRPr>
          </a:p>
          <a:p>
            <a:pPr marL="717550" lvl="8" indent="-269875">
              <a:buFont typeface="Arial" panose="020B0604020202020204" pitchFamily="34" charset="0"/>
              <a:buChar char="•"/>
            </a:pPr>
            <a:endParaRPr lang="pl-PL" sz="20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69472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682</Words>
  <Application>Microsoft Office PowerPoint</Application>
  <PresentationFormat>Panoramiczny</PresentationFormat>
  <Paragraphs>179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Lato</vt:lpstr>
      <vt:lpstr>Wingdings</vt:lpstr>
      <vt:lpstr>Motyw pakietu Office</vt:lpstr>
      <vt:lpstr>Prezentacja programu PowerPoint</vt:lpstr>
      <vt:lpstr>OD PREWENCJI DO OCHRONY – KRAKOWSKIE DOŚWIADCZENIA</vt:lpstr>
      <vt:lpstr>STRUKTURA WIEKU MIESZKAŃCÓW KRAKOWA</vt:lpstr>
      <vt:lpstr>ZAGROŻENIE BEZPIECZEŃSTWA OSÓB STARSZYCH   </vt:lpstr>
      <vt:lpstr>STRUKTURA WIEKU MIESZKAŃCÓW KRAKOWA</vt:lpstr>
      <vt:lpstr>PREWENCJA </vt:lpstr>
      <vt:lpstr>PREWENCJA</vt:lpstr>
      <vt:lpstr>PREWENCJA</vt:lpstr>
      <vt:lpstr>OCHRONA</vt:lpstr>
      <vt:lpstr>OCHRONA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Microsoft Office</dc:creator>
  <cp:lastModifiedBy>AF</cp:lastModifiedBy>
  <cp:revision>138</cp:revision>
  <cp:lastPrinted>2017-11-20T08:51:27Z</cp:lastPrinted>
  <dcterms:created xsi:type="dcterms:W3CDTF">2017-04-18T17:54:13Z</dcterms:created>
  <dcterms:modified xsi:type="dcterms:W3CDTF">2019-06-10T07:56:32Z</dcterms:modified>
</cp:coreProperties>
</file>