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1" r:id="rId6"/>
    <p:sldId id="266" r:id="rId7"/>
    <p:sldId id="262" r:id="rId8"/>
    <p:sldId id="263" r:id="rId9"/>
    <p:sldId id="264" r:id="rId10"/>
    <p:sldId id="265" r:id="rId11"/>
  </p:sldIdLst>
  <p:sldSz cx="9144000" cy="6858000" type="screen4x3"/>
  <p:notesSz cx="6797675" cy="992822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Arkusz_programu_Microsoft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Arkusz_programu_Microsoft_Excel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老年人口占比示意图</c:v>
                </c:pt>
              </c:strCache>
            </c:strRef>
          </c:tx>
          <c:dLbls>
            <c:delete val="1"/>
          </c:dLbls>
          <c:cat>
            <c:strRef>
              <c:f>Sheet1!$A$2:$A$3</c:f>
              <c:strCache>
                <c:ptCount val="2"/>
                <c:pt idx="0">
                  <c:v>other population</c:v>
                </c:pt>
                <c:pt idx="1">
                  <c:v>older population</c:v>
                </c:pt>
              </c:strCache>
            </c:strRef>
          </c:cat>
          <c:val>
            <c:numRef>
              <c:f>Sheet1!$B$2:$B$3</c:f>
              <c:numCache>
                <c:formatCode>General</c:formatCode>
                <c:ptCount val="2"/>
                <c:pt idx="0">
                  <c:v>11.44</c:v>
                </c:pt>
                <c:pt idx="1">
                  <c:v>2.4899999999999998</c:v>
                </c:pt>
              </c:numCache>
            </c:numRef>
          </c:val>
        </c:ser>
        <c:dLbls>
          <c:showLegendKey val="0"/>
          <c:showVal val="0"/>
          <c:showCatName val="0"/>
          <c:showSerName val="0"/>
          <c:showPercent val="1"/>
          <c:showBubbleSize val="0"/>
          <c:showLeaderLines val="1"/>
        </c:dLbls>
        <c:firstSliceAng val="0"/>
        <c:holeSize val="50"/>
      </c:doughnutChart>
    </c:plotArea>
    <c:legend>
      <c:legendPos val="r"/>
      <c:overlay val="0"/>
      <c:txPr>
        <a:bodyPr rot="0" spcFirstLastPara="0" vertOverflow="ellipsis" vert="horz" wrap="square" anchor="ctr" anchorCtr="1"/>
        <a:lstStyle/>
        <a:p>
          <a:pPr>
            <a:defRPr lang="zh-CN" sz="1800" b="0" i="0" u="none" strike="noStrike" kern="1200" baseline="0">
              <a:solidFill>
                <a:schemeClr val="tx1"/>
              </a:solidFill>
              <a:latin typeface="+mn-lt"/>
              <a:ea typeface="+mn-ea"/>
              <a:cs typeface="+mn-cs"/>
            </a:defRPr>
          </a:pPr>
          <a:endParaRPr lang="pl-PL"/>
        </a:p>
      </c:txPr>
    </c:legend>
    <c:plotVisOnly val="1"/>
    <c:dispBlanksAs val="zero"/>
    <c:showDLblsOverMax val="0"/>
  </c:chart>
  <c:txPr>
    <a:bodyPr/>
    <a:lstStyle/>
    <a:p>
      <a:pPr>
        <a:defRPr lang="zh-CN" sz="1800"/>
      </a:pPr>
      <a:endParaRPr lang="pl-PL"/>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cat>
            <c:strRef>
              <c:f>Sheet1!$A$2:$A$5</c:f>
              <c:strCache>
                <c:ptCount val="4"/>
                <c:pt idx="0">
                  <c:v>第一季度</c:v>
                </c:pt>
                <c:pt idx="1">
                  <c:v>第二季度</c:v>
                </c:pt>
              </c:strCache>
            </c:strRef>
          </c:cat>
          <c:val>
            <c:numRef>
              <c:f>Sheet1!$B$2:$B$5</c:f>
              <c:numCache>
                <c:formatCode>General</c:formatCode>
                <c:ptCount val="4"/>
                <c:pt idx="0">
                  <c:v>9.33</c:v>
                </c:pt>
                <c:pt idx="1">
                  <c:v>4</c:v>
                </c:pt>
              </c:numCache>
            </c:numRef>
          </c:val>
        </c:ser>
        <c:dLbls>
          <c:showLegendKey val="0"/>
          <c:showVal val="0"/>
          <c:showCatName val="0"/>
          <c:showSerName val="0"/>
          <c:showPercent val="0"/>
          <c:showBubbleSize val="0"/>
          <c:showLeaderLines val="0"/>
        </c:dLbls>
        <c:firstSliceAng val="0"/>
        <c:holeSize val="50"/>
      </c:doughnutChart>
    </c:plotArea>
    <c:plotVisOnly val="1"/>
    <c:dispBlanksAs val="zero"/>
    <c:showDLblsOverMax val="0"/>
  </c:chart>
  <c:txPr>
    <a:bodyPr/>
    <a:lstStyle/>
    <a:p>
      <a:pPr>
        <a:defRPr lang="zh-CN" sz="1800"/>
      </a:pPr>
      <a:endParaRPr lang="pl-PL"/>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0.40123</cdr:x>
      <cdr:y>0.12014</cdr:y>
    </cdr:from>
    <cdr:to>
      <cdr:x>0.47962</cdr:x>
      <cdr:y>0.23113</cdr:y>
    </cdr:to>
    <cdr:sp macro="" textlink="">
      <cdr:nvSpPr>
        <cdr:cNvPr id="2" name="矩形 1"/>
        <cdr:cNvSpPr/>
      </cdr:nvSpPr>
      <cdr:spPr>
        <a:xfrm xmlns:a="http://schemas.openxmlformats.org/drawingml/2006/main">
          <a:off x="4680520" y="360040"/>
          <a:ext cx="914400" cy="332656"/>
        </a:xfrm>
        <a:prstGeom xmlns:a="http://schemas.openxmlformats.org/drawingml/2006/main" prst="rect">
          <a:avLst/>
        </a:prstGeom>
      </cdr:spPr>
      <cdr:txBody>
        <a:bodyPr xmlns:a="http://schemas.openxmlformats.org/drawingml/2006/main" vertOverflow="clip" vert="horz" wrap="none" lIns="45720" tIns="45720" rIns="45720" bIns="45720" rtlCol="0" anchor="t" anchorCtr="0">
          <a:normAutofit/>
        </a:bodyPr>
        <a:lstStyle xmlns:a="http://schemas.openxmlformats.org/drawingml/2006/main"/>
        <a:p xmlns:a="http://schemas.openxmlformats.org/drawingml/2006/main">
          <a:endParaRPr lang="zh-CN" alt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0.39635</cdr:x>
      <cdr:y>0.40742</cdr:y>
    </cdr:from>
    <cdr:to>
      <cdr:x>0.59198</cdr:x>
      <cdr:y>0.57165</cdr:y>
    </cdr:to>
    <cdr:sp macro="" textlink="">
      <cdr:nvSpPr>
        <cdr:cNvPr id="2" name="矩形 1"/>
        <cdr:cNvSpPr/>
      </cdr:nvSpPr>
      <cdr:spPr>
        <a:xfrm xmlns:a="http://schemas.openxmlformats.org/drawingml/2006/main">
          <a:off x="1656184" y="1151290"/>
          <a:ext cx="817449" cy="464081"/>
        </a:xfrm>
        <a:prstGeom xmlns:a="http://schemas.openxmlformats.org/drawingml/2006/main" prst="rect">
          <a:avLst/>
        </a:prstGeom>
        <a:noFill xmlns:a="http://schemas.openxmlformats.org/drawingml/2006/main"/>
      </cdr:spPr>
      <cdr:txBody>
        <a:bodyPr xmlns:a="http://schemas.openxmlformats.org/drawingml/2006/main" vert="horz" wrap="none" lIns="45720" tIns="45720" rIns="45720" bIns="45720" rtlCol="0" anchor="t" anchorCtr="0">
          <a:spAutoFit/>
        </a:bodyPr>
        <a:lstStyle xmlns:a="http://schemas.openxmlformats.org/drawingml/2006/main">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altLang="zh-CN" sz="2800" dirty="0" smtClean="0"/>
            <a:t>2050</a:t>
          </a:r>
          <a:endParaRPr lang="zh-CN" altLang="en-US" sz="28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722F55F1-C58B-491E-A1EA-5DD735E3F616}" type="datetimeFigureOut">
              <a:rPr lang="zh-CN" altLang="en-US" smtClean="0"/>
              <a:pPr/>
              <a:t>2019/6/10</a:t>
            </a:fld>
            <a:endParaRPr lang="zh-CN" altLang="en-US"/>
          </a:p>
        </p:txBody>
      </p:sp>
      <p:sp>
        <p:nvSpPr>
          <p:cNvPr id="4" name="页脚占位符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0714B703-36D6-46B9-BC4F-AE6B917C6074}" type="slidenum">
              <a:rPr lang="zh-CN" altLang="en-US" smtClean="0"/>
              <a:pPr/>
              <a:t>‹#›</a:t>
            </a:fld>
            <a:endParaRPr lang="zh-CN" altLang="en-US"/>
          </a:p>
        </p:txBody>
      </p:sp>
    </p:spTree>
    <p:extLst>
      <p:ext uri="{BB962C8B-B14F-4D97-AF65-F5344CB8AC3E}">
        <p14:creationId xmlns:p14="http://schemas.microsoft.com/office/powerpoint/2010/main" val="1956317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8C50A9C8-A056-4038-B38E-FDF429392F93}" type="datetimeFigureOut">
              <a:rPr lang="zh-CN" altLang="en-US" smtClean="0"/>
              <a:pPr/>
              <a:t>2019/6/10</a:t>
            </a:fld>
            <a:endParaRPr lang="zh-CN" altLang="en-US"/>
          </a:p>
        </p:txBody>
      </p:sp>
      <p:sp>
        <p:nvSpPr>
          <p:cNvPr id="4" name="幻灯片图像占位符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0F1C3C4F-0DE5-42E6-A5F5-C76B669B9D6B}" type="slidenum">
              <a:rPr lang="zh-CN" altLang="en-US" smtClean="0"/>
              <a:pPr/>
              <a:t>‹#›</a:t>
            </a:fld>
            <a:endParaRPr lang="zh-CN" altLang="en-US"/>
          </a:p>
        </p:txBody>
      </p:sp>
    </p:spTree>
    <p:extLst>
      <p:ext uri="{BB962C8B-B14F-4D97-AF65-F5344CB8AC3E}">
        <p14:creationId xmlns:p14="http://schemas.microsoft.com/office/powerpoint/2010/main" val="1790433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F1C3C4F-0DE5-42E6-A5F5-C76B669B9D6B}" type="slidenum">
              <a:rPr lang="zh-CN" altLang="en-US" smtClean="0"/>
              <a:pPr/>
              <a:t>5</a:t>
            </a:fld>
            <a:endParaRPr lang="zh-CN" altLang="en-US"/>
          </a:p>
        </p:txBody>
      </p:sp>
    </p:spTree>
    <p:extLst>
      <p:ext uri="{BB962C8B-B14F-4D97-AF65-F5344CB8AC3E}">
        <p14:creationId xmlns:p14="http://schemas.microsoft.com/office/powerpoint/2010/main" val="1211764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F1C3C4F-0DE5-42E6-A5F5-C76B669B9D6B}" type="slidenum">
              <a:rPr lang="zh-CN" altLang="en-US" smtClean="0"/>
              <a:pPr/>
              <a:t>6</a:t>
            </a:fld>
            <a:endParaRPr lang="zh-CN" altLang="en-US"/>
          </a:p>
        </p:txBody>
      </p:sp>
    </p:spTree>
    <p:extLst>
      <p:ext uri="{BB962C8B-B14F-4D97-AF65-F5344CB8AC3E}">
        <p14:creationId xmlns:p14="http://schemas.microsoft.com/office/powerpoint/2010/main" val="2745766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3201823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dirty="0"/>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2019/6/10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pPr/>
              <a:t>2019/6/10</a:t>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864761"/>
            <a:ext cx="7772400" cy="1683619"/>
          </a:xfrm>
        </p:spPr>
        <p:txBody>
          <a:bodyPr>
            <a:normAutofit fontScale="90000"/>
          </a:bodyPr>
          <a:lstStyle/>
          <a:p>
            <a:r>
              <a:rPr lang="en-US" altLang="zh-CN" dirty="0" smtClean="0"/>
              <a:t/>
            </a:r>
            <a:br>
              <a:rPr lang="en-US" altLang="zh-CN" dirty="0" smtClean="0"/>
            </a:br>
            <a:r>
              <a:rPr lang="zh-CN" altLang="en-US" dirty="0">
                <a:latin typeface="Arial Unicode MS" pitchFamily="34" charset="-122"/>
                <a:ea typeface="Arial Unicode MS" pitchFamily="34" charset="-122"/>
                <a:cs typeface="Arial Unicode MS" pitchFamily="34" charset="-122"/>
              </a:rPr>
              <a:t>Building a Security Net for Older Persons</a:t>
            </a:r>
            <a:br>
              <a:rPr lang="zh-CN" altLang="en-US" dirty="0">
                <a:latin typeface="Arial Unicode MS" pitchFamily="34" charset="-122"/>
                <a:ea typeface="Arial Unicode MS" pitchFamily="34" charset="-122"/>
                <a:cs typeface="Arial Unicode MS" pitchFamily="34" charset="-122"/>
              </a:rPr>
            </a:br>
            <a:r>
              <a:rPr lang="zh-CN" altLang="en-US" sz="3600" dirty="0">
                <a:latin typeface="Arial Unicode MS" pitchFamily="34" charset="-122"/>
                <a:ea typeface="Arial Unicode MS" pitchFamily="34" charset="-122"/>
                <a:cs typeface="Arial Unicode MS" pitchFamily="34" charset="-122"/>
              </a:rPr>
              <a:t>—China</a:t>
            </a:r>
            <a:r>
              <a:rPr lang="en-US" altLang="zh-CN" sz="3600" dirty="0">
                <a:latin typeface="Arial Unicode MS" pitchFamily="34" charset="-122"/>
                <a:ea typeface="Arial Unicode MS" pitchFamily="34" charset="-122"/>
                <a:cs typeface="Arial Unicode MS" pitchFamily="34" charset="-122"/>
              </a:rPr>
              <a:t>'</a:t>
            </a:r>
            <a:r>
              <a:rPr lang="zh-CN" altLang="en-US" sz="3600" dirty="0">
                <a:latin typeface="Arial Unicode MS" pitchFamily="34" charset="-122"/>
                <a:ea typeface="Arial Unicode MS" pitchFamily="34" charset="-122"/>
                <a:cs typeface="Arial Unicode MS" pitchFamily="34" charset="-122"/>
              </a:rPr>
              <a:t>s Solution to Elder Abuse</a:t>
            </a:r>
            <a:br>
              <a:rPr lang="zh-CN" altLang="en-US" sz="3600" dirty="0">
                <a:latin typeface="Arial Unicode MS" pitchFamily="34" charset="-122"/>
                <a:ea typeface="Arial Unicode MS" pitchFamily="34" charset="-122"/>
                <a:cs typeface="Arial Unicode MS" pitchFamily="34" charset="-122"/>
              </a:rPr>
            </a:br>
            <a:endParaRPr lang="zh-CN" altLang="en-US" sz="3600" dirty="0">
              <a:latin typeface="Arial Unicode MS" pitchFamily="34" charset="-122"/>
              <a:ea typeface="Arial Unicode MS" pitchFamily="34" charset="-122"/>
              <a:cs typeface="Arial Unicode MS" pitchFamily="34" charset="-122"/>
            </a:endParaRPr>
          </a:p>
        </p:txBody>
      </p:sp>
      <p:sp>
        <p:nvSpPr>
          <p:cNvPr id="3" name="副标题 2"/>
          <p:cNvSpPr>
            <a:spLocks noGrp="1"/>
          </p:cNvSpPr>
          <p:nvPr>
            <p:ph type="subTitle" idx="1"/>
          </p:nvPr>
        </p:nvSpPr>
        <p:spPr>
          <a:xfrm>
            <a:off x="1371600" y="3214686"/>
            <a:ext cx="6400800" cy="3454674"/>
          </a:xfrm>
        </p:spPr>
        <p:txBody>
          <a:bodyPr>
            <a:normAutofit fontScale="92500" lnSpcReduction="10000"/>
          </a:bodyPr>
          <a:lstStyle/>
          <a:p>
            <a:endParaRPr lang="en-US" altLang="zh-CN" dirty="0" smtClean="0">
              <a:solidFill>
                <a:schemeClr val="tx1"/>
              </a:solidFill>
              <a:latin typeface="楷体" panose="02010609060101010101" pitchFamily="49" charset="-122"/>
              <a:ea typeface="楷体" panose="02010609060101010101" pitchFamily="49" charset="-122"/>
            </a:endParaRPr>
          </a:p>
          <a:p>
            <a:r>
              <a:rPr lang="en-US" altLang="zh-CN" dirty="0" smtClean="0">
                <a:solidFill>
                  <a:schemeClr val="tx1"/>
                </a:solidFill>
                <a:latin typeface="Arial Unicode MS" pitchFamily="34" charset="-122"/>
                <a:ea typeface="Arial Unicode MS" pitchFamily="34" charset="-122"/>
                <a:cs typeface="Arial Unicode MS" pitchFamily="34" charset="-122"/>
              </a:rPr>
              <a:t>Wang Shaozhong</a:t>
            </a:r>
            <a:r>
              <a:rPr lang="zh-CN" altLang="en-US" dirty="0" smtClean="0">
                <a:solidFill>
                  <a:schemeClr val="tx1"/>
                </a:solidFill>
                <a:latin typeface="Arial Unicode MS" pitchFamily="34" charset="-122"/>
                <a:ea typeface="Arial Unicode MS" pitchFamily="34" charset="-122"/>
                <a:cs typeface="Arial Unicode MS" pitchFamily="34" charset="-122"/>
              </a:rPr>
              <a:t> </a:t>
            </a:r>
          </a:p>
          <a:p>
            <a:r>
              <a:rPr lang="en-US" altLang="zh-CN" dirty="0" smtClean="0">
                <a:solidFill>
                  <a:schemeClr val="tx1"/>
                </a:solidFill>
                <a:latin typeface="Arial Unicode MS" pitchFamily="34" charset="-122"/>
                <a:ea typeface="Arial Unicode MS" pitchFamily="34" charset="-122"/>
                <a:cs typeface="Arial Unicode MS" pitchFamily="34" charset="-122"/>
              </a:rPr>
              <a:t>Vice President of China National Committee on Ageing</a:t>
            </a:r>
          </a:p>
          <a:p>
            <a:endParaRPr lang="en-US" altLang="zh-CN" dirty="0">
              <a:solidFill>
                <a:schemeClr val="tx1"/>
              </a:solidFill>
              <a:latin typeface="Arial Unicode MS" pitchFamily="34" charset="-122"/>
              <a:ea typeface="Arial Unicode MS" pitchFamily="34" charset="-122"/>
              <a:cs typeface="Arial Unicode MS" pitchFamily="34" charset="-122"/>
            </a:endParaRPr>
          </a:p>
          <a:p>
            <a:r>
              <a:rPr lang="en-US" altLang="zh-CN" sz="2800" dirty="0" smtClean="0">
                <a:solidFill>
                  <a:schemeClr val="tx1"/>
                </a:solidFill>
                <a:latin typeface="Arial Unicode MS" pitchFamily="34" charset="-122"/>
                <a:ea typeface="Arial Unicode MS" pitchFamily="34" charset="-122"/>
                <a:cs typeface="Arial Unicode MS" pitchFamily="34" charset="-122"/>
              </a:rPr>
              <a:t>Cracow·Poland</a:t>
            </a:r>
          </a:p>
          <a:p>
            <a:r>
              <a:rPr lang="en-US" sz="2800" dirty="0" smtClean="0">
                <a:solidFill>
                  <a:schemeClr val="tx1"/>
                </a:solidFill>
                <a:latin typeface="Arial Unicode MS" pitchFamily="34" charset="-122"/>
                <a:ea typeface="Arial Unicode MS" pitchFamily="34" charset="-122"/>
                <a:cs typeface="Arial Unicode MS" pitchFamily="34" charset="-122"/>
              </a:rPr>
              <a:t>June 15, 2019</a:t>
            </a:r>
            <a:r>
              <a:rPr lang="zh-CN" altLang="en-US" sz="2800" dirty="0">
                <a:solidFill>
                  <a:schemeClr val="tx1"/>
                </a:solidFill>
                <a:latin typeface="Arial Unicode MS" pitchFamily="34" charset="-122"/>
                <a:ea typeface="Arial Unicode MS" pitchFamily="34" charset="-122"/>
                <a:cs typeface="Arial Unicode MS" pitchFamily="34" charset="-122"/>
              </a:rPr>
              <a:t> </a:t>
            </a:r>
            <a:endParaRPr lang="en-US" altLang="zh-CN" sz="2800" dirty="0">
              <a:solidFill>
                <a:schemeClr val="tx1"/>
              </a:solidFill>
              <a:latin typeface="Arial Unicode MS" pitchFamily="34" charset="-122"/>
              <a:ea typeface="Arial Unicode MS" pitchFamily="34" charset="-122"/>
              <a:cs typeface="Arial Unicode MS" pitchFamily="34" charset="-122"/>
            </a:endParaRPr>
          </a:p>
          <a:p>
            <a:endParaRPr lang="zh-CN" altLang="en-US" dirty="0">
              <a:solidFill>
                <a:schemeClr val="tx1"/>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a:xfrm>
            <a:off x="395536" y="2780928"/>
            <a:ext cx="8229600" cy="1143000"/>
          </a:xfrm>
        </p:spPr>
        <p:txBody>
          <a:bodyPr>
            <a:normAutofit/>
          </a:bodyPr>
          <a:lstStyle/>
          <a:p>
            <a:r>
              <a:rPr lang="en-US" altLang="zh-CN" dirty="0" smtClean="0">
                <a:latin typeface="Times New Roman" pitchFamily="18" charset="0"/>
                <a:ea typeface="方正小标宋_GBK" panose="02000000000000000000" pitchFamily="2" charset="-122"/>
                <a:cs typeface="Times New Roman" pitchFamily="18" charset="0"/>
              </a:rPr>
              <a:t>Thank you.</a:t>
            </a:r>
            <a:endParaRPr lang="en-US" altLang="zh-CN" dirty="0">
              <a:latin typeface="Times New Roman" pitchFamily="18" charset="0"/>
              <a:ea typeface="方正小标宋_GBK" panose="02000000000000000000" pitchFamily="2" charset="-122"/>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dirty="0">
                <a:latin typeface="Arial Unicode MS" pitchFamily="34" charset="-122"/>
                <a:ea typeface="Arial Unicode MS" pitchFamily="34" charset="-122"/>
                <a:cs typeface="Arial Unicode MS" pitchFamily="34" charset="-122"/>
              </a:rPr>
              <a:t>Population Ageing in China</a:t>
            </a:r>
          </a:p>
        </p:txBody>
      </p:sp>
      <p:sp>
        <p:nvSpPr>
          <p:cNvPr id="3" name="内容占位符 2"/>
          <p:cNvSpPr>
            <a:spLocks noGrp="1"/>
          </p:cNvSpPr>
          <p:nvPr>
            <p:ph idx="1"/>
          </p:nvPr>
        </p:nvSpPr>
        <p:spPr>
          <a:xfrm>
            <a:off x="611560" y="1196752"/>
            <a:ext cx="8229600" cy="2188840"/>
          </a:xfrm>
        </p:spPr>
        <p:txBody>
          <a:bodyPr>
            <a:noAutofit/>
          </a:bodyPr>
          <a:lstStyle/>
          <a:p>
            <a:pPr marL="0" indent="0">
              <a:buNone/>
            </a:pPr>
            <a:r>
              <a:rPr lang="en-US" altLang="zh-CN" sz="2400" dirty="0">
                <a:latin typeface="Times New Roman" panose="02020603050405020304" charset="0"/>
                <a:cs typeface="Times New Roman" panose="02020603050405020304" charset="0"/>
              </a:rPr>
              <a:t>By the end of 2018, the </a:t>
            </a:r>
            <a:r>
              <a:rPr lang="en-US" altLang="zh-CN" sz="2400" dirty="0" smtClean="0">
                <a:latin typeface="Times New Roman" panose="02020603050405020304" charset="0"/>
                <a:cs typeface="Times New Roman" panose="02020603050405020304" charset="0"/>
              </a:rPr>
              <a:t>population aged 60 and above in </a:t>
            </a:r>
            <a:r>
              <a:rPr lang="en-US" altLang="zh-CN" sz="2400" dirty="0">
                <a:latin typeface="Times New Roman" panose="02020603050405020304" charset="0"/>
                <a:cs typeface="Times New Roman" panose="02020603050405020304" charset="0"/>
              </a:rPr>
              <a:t>China reached 249 million, accounting for 17.9% of the total population. The population </a:t>
            </a:r>
            <a:r>
              <a:rPr lang="en-US" altLang="zh-CN" sz="2400" dirty="0" smtClean="0">
                <a:latin typeface="Times New Roman" panose="02020603050405020304" charset="0"/>
                <a:cs typeface="Times New Roman" panose="02020603050405020304" charset="0"/>
              </a:rPr>
              <a:t>aged 65 and above </a:t>
            </a:r>
            <a:r>
              <a:rPr lang="en-US" altLang="zh-CN" sz="2400" dirty="0">
                <a:latin typeface="Times New Roman" panose="02020603050405020304" charset="0"/>
                <a:cs typeface="Times New Roman" panose="02020603050405020304" charset="0"/>
              </a:rPr>
              <a:t>was about 167 million, accounting for 11.9% of the total population. By 2050, the older </a:t>
            </a:r>
            <a:r>
              <a:rPr lang="en-US" altLang="zh-CN" sz="2400" dirty="0" smtClean="0">
                <a:latin typeface="Times New Roman" panose="02020603050405020304" charset="0"/>
                <a:cs typeface="Times New Roman" panose="02020603050405020304" charset="0"/>
              </a:rPr>
              <a:t>population </a:t>
            </a:r>
            <a:r>
              <a:rPr lang="en-US" altLang="zh-CN" sz="2400" dirty="0">
                <a:latin typeface="Times New Roman" panose="02020603050405020304" charset="0"/>
                <a:cs typeface="Times New Roman" panose="02020603050405020304" charset="0"/>
              </a:rPr>
              <a:t>in China will be over 400 million, accounting for 30% of the total population. </a:t>
            </a:r>
          </a:p>
        </p:txBody>
      </p:sp>
      <p:grpSp>
        <p:nvGrpSpPr>
          <p:cNvPr id="5" name="组合 4"/>
          <p:cNvGrpSpPr/>
          <p:nvPr/>
        </p:nvGrpSpPr>
        <p:grpSpPr>
          <a:xfrm>
            <a:off x="-2052736" y="3212976"/>
            <a:ext cx="10297144" cy="2853906"/>
            <a:chOff x="-2714143" y="3467325"/>
            <a:chExt cx="9937104" cy="2853906"/>
          </a:xfrm>
        </p:grpSpPr>
        <p:graphicFrame>
          <p:nvGraphicFramePr>
            <p:cNvPr id="7" name="图表 6"/>
            <p:cNvGraphicFramePr/>
            <p:nvPr/>
          </p:nvGraphicFramePr>
          <p:xfrm>
            <a:off x="-2714143" y="3467333"/>
            <a:ext cx="9937104" cy="2853898"/>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968840" y="4618615"/>
              <a:ext cx="915635" cy="523220"/>
            </a:xfrm>
            <a:prstGeom prst="rect">
              <a:avLst/>
            </a:prstGeom>
            <a:noFill/>
          </p:spPr>
          <p:txBody>
            <a:bodyPr wrap="none" rtlCol="0">
              <a:spAutoFit/>
            </a:bodyPr>
            <a:lstStyle/>
            <a:p>
              <a:r>
                <a:rPr lang="en-US" altLang="zh-CN" sz="2800" dirty="0" smtClean="0"/>
                <a:t>2018</a:t>
              </a:r>
              <a:endParaRPr lang="zh-CN" altLang="en-US" sz="2800" dirty="0"/>
            </a:p>
          </p:txBody>
        </p:sp>
        <p:graphicFrame>
          <p:nvGraphicFramePr>
            <p:cNvPr id="10" name="图表 9"/>
            <p:cNvGraphicFramePr/>
            <p:nvPr/>
          </p:nvGraphicFramePr>
          <p:xfrm>
            <a:off x="2011193" y="3467325"/>
            <a:ext cx="4032448" cy="2825799"/>
          </p:xfrm>
          <a:graphic>
            <a:graphicData uri="http://schemas.openxmlformats.org/drawingml/2006/chart">
              <c:chart xmlns:c="http://schemas.openxmlformats.org/drawingml/2006/chart" xmlns:r="http://schemas.openxmlformats.org/officeDocument/2006/relationships" r:id="rId3"/>
            </a:graphicData>
          </a:graphic>
        </p:graphicFrame>
      </p:grpSp>
      <p:sp>
        <p:nvSpPr>
          <p:cNvPr id="6" name="TextBox 5"/>
          <p:cNvSpPr txBox="1"/>
          <p:nvPr/>
        </p:nvSpPr>
        <p:spPr>
          <a:xfrm>
            <a:off x="457835" y="6013450"/>
            <a:ext cx="7726680" cy="460375"/>
          </a:xfrm>
          <a:prstGeom prst="rect">
            <a:avLst/>
          </a:prstGeom>
          <a:noFill/>
        </p:spPr>
        <p:txBody>
          <a:bodyPr wrap="square" rtlCol="0">
            <a:spAutoFit/>
          </a:bodyPr>
          <a:lstStyle/>
          <a:p>
            <a:r>
              <a:rPr lang="en-US" altLang="zh-CN" sz="2400" dirty="0" smtClean="0"/>
              <a:t>                 The </a:t>
            </a:r>
            <a:r>
              <a:rPr lang="en-US" altLang="zh-CN" sz="2400" dirty="0"/>
              <a:t>diagram </a:t>
            </a:r>
            <a:r>
              <a:rPr lang="en-US" altLang="zh-CN" sz="2400" dirty="0" smtClean="0"/>
              <a:t>of </a:t>
            </a:r>
            <a:r>
              <a:rPr lang="en-US" altLang="zh-CN" sz="2400" dirty="0"/>
              <a:t>older population in China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7040" y="235268"/>
            <a:ext cx="8229600" cy="1143000"/>
          </a:xfrm>
        </p:spPr>
        <p:txBody>
          <a:bodyPr>
            <a:normAutofit fontScale="90000"/>
          </a:bodyPr>
          <a:lstStyle/>
          <a:p>
            <a:r>
              <a:rPr lang="en-US" altLang="zh-CN" sz="4000" dirty="0">
                <a:latin typeface="黑体" panose="02010609060101010101" pitchFamily="49" charset="-122"/>
                <a:ea typeface="黑体" panose="02010609060101010101" pitchFamily="49" charset="-122"/>
                <a:sym typeface="+mn-ea"/>
              </a:rPr>
              <a:t/>
            </a:r>
            <a:br>
              <a:rPr lang="en-US" altLang="zh-CN" sz="4000" dirty="0">
                <a:latin typeface="黑体" panose="02010609060101010101" pitchFamily="49" charset="-122"/>
                <a:ea typeface="黑体" panose="02010609060101010101" pitchFamily="49" charset="-122"/>
                <a:sym typeface="+mn-ea"/>
              </a:rPr>
            </a:br>
            <a:r>
              <a:rPr lang="en-US" altLang="zh-CN" sz="3100" dirty="0">
                <a:latin typeface="Arial Unicode MS" pitchFamily="34" charset="-122"/>
                <a:ea typeface="Arial Unicode MS" pitchFamily="34" charset="-122"/>
                <a:cs typeface="Arial Unicode MS" pitchFamily="34" charset="-122"/>
                <a:sym typeface="+mn-ea"/>
              </a:rPr>
              <a:t>Major Measures</a:t>
            </a:r>
            <a:r>
              <a:rPr lang="zh-CN" altLang="en-US" sz="3100" dirty="0">
                <a:latin typeface="Arial Unicode MS" pitchFamily="34" charset="-122"/>
                <a:ea typeface="Arial Unicode MS" pitchFamily="34" charset="-122"/>
                <a:cs typeface="Arial Unicode MS" pitchFamily="34" charset="-122"/>
                <a:sym typeface="+mn-ea"/>
              </a:rPr>
              <a:t>：</a:t>
            </a:r>
            <a:r>
              <a:rPr lang="en-US" altLang="zh-CN" sz="3100" dirty="0">
                <a:latin typeface="Arial Unicode MS" pitchFamily="34" charset="-122"/>
                <a:ea typeface="Arial Unicode MS" pitchFamily="34" charset="-122"/>
                <a:cs typeface="Arial Unicode MS" pitchFamily="34" charset="-122"/>
                <a:sym typeface="+mn-ea"/>
              </a:rPr>
              <a:t>Promote the Legal System</a:t>
            </a:r>
            <a:r>
              <a:rPr lang="en-US" altLang="zh-CN" sz="3100" b="1" dirty="0">
                <a:latin typeface="Arial Unicode MS" pitchFamily="34" charset="-122"/>
                <a:ea typeface="Arial Unicode MS" pitchFamily="34" charset="-122"/>
                <a:cs typeface="Arial Unicode MS" pitchFamily="34" charset="-122"/>
              </a:rPr>
              <a:t/>
            </a:r>
            <a:br>
              <a:rPr lang="en-US" altLang="zh-CN" sz="3100" b="1" dirty="0">
                <a:latin typeface="Arial Unicode MS" pitchFamily="34" charset="-122"/>
                <a:ea typeface="Arial Unicode MS" pitchFamily="34" charset="-122"/>
                <a:cs typeface="Arial Unicode MS" pitchFamily="34" charset="-122"/>
              </a:rPr>
            </a:br>
            <a:endParaRPr lang="zh-CN" altLang="en-US" sz="3100" b="1"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a:xfrm>
            <a:off x="457200" y="1221740"/>
            <a:ext cx="8229600" cy="4686320"/>
          </a:xfrm>
        </p:spPr>
        <p:txBody>
          <a:bodyPr>
            <a:normAutofit/>
          </a:bodyPr>
          <a:lstStyle/>
          <a:p>
            <a:pPr algn="just" latinLnBrk="1"/>
            <a:r>
              <a:rPr lang="en-US" sz="2000" dirty="0" smtClean="0">
                <a:latin typeface="Times New Roman" panose="02020603050405020304" charset="0"/>
                <a:cs typeface="Times New Roman" panose="02020603050405020304" charset="0"/>
                <a:sym typeface="+mn-ea"/>
              </a:rPr>
              <a:t>In December 2012</a:t>
            </a:r>
            <a:r>
              <a:rPr lang="zh-CN" altLang="en-US" sz="2000" dirty="0" smtClean="0">
                <a:latin typeface="Times New Roman" panose="02020603050405020304" charset="0"/>
                <a:cs typeface="Times New Roman" panose="02020603050405020304" charset="0"/>
                <a:sym typeface="+mn-ea"/>
              </a:rPr>
              <a:t>，</a:t>
            </a:r>
            <a:r>
              <a:rPr lang="en-US" altLang="zh-CN" sz="2000" dirty="0" smtClean="0">
                <a:latin typeface="Times New Roman" panose="02020603050405020304" charset="0"/>
                <a:cs typeface="Times New Roman" panose="02020603050405020304" charset="0"/>
                <a:sym typeface="+mn-ea"/>
              </a:rPr>
              <a:t>the Law on the Protection of the Rights and Interests of Elderly People was amended from 6 chapters and 50 articles to 9 chapters and 85 articles.</a:t>
            </a:r>
            <a:endParaRPr lang="en-US" altLang="zh-CN" sz="2000" dirty="0" smtClean="0">
              <a:latin typeface="Times New Roman" panose="02020603050405020304" charset="0"/>
              <a:cs typeface="Times New Roman" panose="02020603050405020304" charset="0"/>
            </a:endParaRPr>
          </a:p>
          <a:p>
            <a:pPr algn="just" latinLnBrk="1"/>
            <a:r>
              <a:rPr lang="en-US" altLang="zh-CN" sz="2000" dirty="0">
                <a:latin typeface="Times New Roman" panose="02020603050405020304" charset="0"/>
                <a:cs typeface="Times New Roman" panose="02020603050405020304" charset="0"/>
                <a:sym typeface="+mn-ea"/>
              </a:rPr>
              <a:t>In August 2015</a:t>
            </a:r>
            <a:r>
              <a:rPr lang="zh-CN" altLang="en-US" sz="2000" dirty="0">
                <a:latin typeface="Times New Roman" panose="02020603050405020304" charset="0"/>
                <a:cs typeface="Times New Roman" panose="02020603050405020304" charset="0"/>
                <a:sym typeface="+mn-ea"/>
              </a:rPr>
              <a:t>，Amendment to Criminal Law </a:t>
            </a:r>
            <a:r>
              <a:rPr lang="en-US" altLang="zh-CN" sz="2000" dirty="0">
                <a:latin typeface="Times New Roman" panose="02020603050405020304" charset="0"/>
                <a:cs typeface="Times New Roman" panose="02020603050405020304" charset="0"/>
                <a:sym typeface="+mn-ea"/>
              </a:rPr>
              <a:t>(9) was approved. It sets up the crime of abusing the person under guardianship and the person being cared.</a:t>
            </a:r>
            <a:endParaRPr lang="en-US" altLang="zh-CN" sz="2000" dirty="0" smtClean="0">
              <a:latin typeface="Times New Roman" panose="02020603050405020304" charset="0"/>
              <a:cs typeface="Times New Roman" panose="02020603050405020304" charset="0"/>
            </a:endParaRPr>
          </a:p>
          <a:p>
            <a:r>
              <a:rPr lang="en-US" sz="2000" dirty="0" smtClean="0">
                <a:latin typeface="Times New Roman" panose="02020603050405020304" charset="0"/>
                <a:cs typeface="Times New Roman" panose="02020603050405020304" charset="0"/>
              </a:rPr>
              <a:t>In December 2015</a:t>
            </a:r>
            <a:r>
              <a:rPr lang="zh-CN" altLang="en-US" sz="2000" dirty="0">
                <a:latin typeface="Times New Roman" panose="02020603050405020304" charset="0"/>
                <a:cs typeface="Times New Roman" panose="02020603050405020304" charset="0"/>
              </a:rPr>
              <a:t>，</a:t>
            </a:r>
            <a:r>
              <a:rPr lang="en-US" altLang="zh-CN" sz="2000" dirty="0">
                <a:latin typeface="Times New Roman" panose="02020603050405020304" charset="0"/>
                <a:cs typeface="Times New Roman" panose="02020603050405020304" charset="0"/>
              </a:rPr>
              <a:t>Anti-domestic Violence Law was issued, which explicitly stipulates that older persons who suffer from family violence receive special protection.</a:t>
            </a:r>
            <a:endParaRPr lang="en-US" altLang="zh-CN" sz="2000" dirty="0" smtClean="0">
              <a:latin typeface="Times New Roman" panose="02020603050405020304" charset="0"/>
              <a:cs typeface="Times New Roman" panose="02020603050405020304" charset="0"/>
            </a:endParaRPr>
          </a:p>
          <a:p>
            <a:r>
              <a:rPr lang="en-US" altLang="zh-CN" sz="2000" dirty="0">
                <a:latin typeface="Times New Roman" panose="02020603050405020304" charset="0"/>
                <a:cs typeface="Times New Roman" panose="02020603050405020304" charset="0"/>
              </a:rPr>
              <a:t>In March 2013, the General Provisions of Civil Law was enacted, </a:t>
            </a:r>
            <a:r>
              <a:rPr lang="en-US" sz="2000" dirty="0">
                <a:latin typeface="Times New Roman" panose="02020603050405020304" charset="0"/>
                <a:cs typeface="Times New Roman" panose="02020603050405020304" charset="0"/>
              </a:rPr>
              <a:t>which perfected the regulations with respect to the guardianship.</a:t>
            </a:r>
            <a:endParaRPr lang="zh-CN" altLang="en-US" sz="2000" dirty="0">
              <a:latin typeface="Times New Roman" panose="02020603050405020304" charset="0"/>
              <a:cs typeface="Times New Roman" panose="02020603050405020304" charset="0"/>
            </a:endParaRPr>
          </a:p>
        </p:txBody>
      </p:sp>
      <p:sp>
        <p:nvSpPr>
          <p:cNvPr id="6" name="TextBox 5"/>
          <p:cNvSpPr txBox="1"/>
          <p:nvPr/>
        </p:nvSpPr>
        <p:spPr>
          <a:xfrm>
            <a:off x="945436" y="5046562"/>
            <a:ext cx="7560840" cy="1198880"/>
          </a:xfrm>
          <a:prstGeom prst="rect">
            <a:avLst/>
          </a:prstGeom>
          <a:noFill/>
        </p:spPr>
        <p:txBody>
          <a:bodyPr wrap="square" rtlCol="0">
            <a:spAutoFit/>
          </a:bodyPr>
          <a:lstStyle/>
          <a:p>
            <a:r>
              <a:rPr lang="en-US" altLang="zh-CN" sz="2400" dirty="0">
                <a:solidFill>
                  <a:srgbClr val="FF0000"/>
                </a:solidFill>
              </a:rPr>
              <a:t>A legal system in China to protect older persons' legitimate rights and interests and prevent them from abuse has taken shape.</a:t>
            </a:r>
          </a:p>
        </p:txBody>
      </p:sp>
      <p:sp>
        <p:nvSpPr>
          <p:cNvPr id="4" name="燕尾形 3"/>
          <p:cNvSpPr/>
          <p:nvPr/>
        </p:nvSpPr>
        <p:spPr>
          <a:xfrm>
            <a:off x="552158" y="5445224"/>
            <a:ext cx="484632" cy="586044"/>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404664"/>
            <a:ext cx="8546152" cy="1143000"/>
          </a:xfrm>
        </p:spPr>
        <p:txBody>
          <a:bodyPr>
            <a:normAutofit fontScale="90000"/>
          </a:bodyPr>
          <a:lstStyle/>
          <a:p>
            <a:pPr algn="ctr"/>
            <a:r>
              <a:rPr lang="en-US" altLang="zh-CN" sz="3600" dirty="0">
                <a:latin typeface="Arial Unicode MS" pitchFamily="34" charset="-122"/>
                <a:ea typeface="Arial Unicode MS" pitchFamily="34" charset="-122"/>
                <a:cs typeface="Arial Unicode MS" pitchFamily="34" charset="-122"/>
              </a:rPr>
              <a:t>Major Measures:Establish a Working </a:t>
            </a:r>
            <a:r>
              <a:rPr lang="en-US" altLang="zh-CN" sz="3600" dirty="0" smtClean="0">
                <a:latin typeface="Arial Unicode MS" pitchFamily="34" charset="-122"/>
                <a:ea typeface="Arial Unicode MS" pitchFamily="34" charset="-122"/>
                <a:cs typeface="Arial Unicode MS" pitchFamily="34" charset="-122"/>
              </a:rPr>
              <a:t>Mechanism----Working Organizations </a:t>
            </a:r>
            <a:r>
              <a:rPr lang="en-US" altLang="zh-CN" sz="3600" dirty="0">
                <a:latin typeface="Arial Unicode MS" pitchFamily="34" charset="-122"/>
                <a:ea typeface="Arial Unicode MS" pitchFamily="34" charset="-122"/>
                <a:cs typeface="Arial Unicode MS" pitchFamily="34" charset="-122"/>
              </a:rPr>
              <a:t>on </a:t>
            </a:r>
            <a:r>
              <a:rPr lang="en-US" altLang="zh-CN" sz="3600" dirty="0" smtClean="0">
                <a:latin typeface="Arial Unicode MS" pitchFamily="34" charset="-122"/>
                <a:ea typeface="Arial Unicode MS" pitchFamily="34" charset="-122"/>
                <a:cs typeface="Arial Unicode MS" pitchFamily="34" charset="-122"/>
              </a:rPr>
              <a:t>Ageing</a:t>
            </a:r>
            <a:endParaRPr lang="en-US" altLang="zh-CN" sz="3600"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a:xfrm>
            <a:off x="457200" y="1871980"/>
            <a:ext cx="8229600" cy="4686320"/>
          </a:xfrm>
        </p:spPr>
        <p:txBody>
          <a:bodyPr>
            <a:normAutofit/>
          </a:bodyPr>
          <a:lstStyle/>
          <a:p>
            <a:r>
              <a:rPr lang="en-US" altLang="zh-CN" sz="2000" dirty="0" smtClean="0">
                <a:latin typeface="Times New Roman" panose="02020603050405020304" charset="0"/>
                <a:cs typeface="Times New Roman" panose="02020603050405020304" charset="0"/>
              </a:rPr>
              <a:t>State-level</a:t>
            </a:r>
          </a:p>
          <a:p>
            <a:r>
              <a:rPr lang="en-US" altLang="zh-CN" sz="2000" dirty="0" smtClean="0">
                <a:latin typeface="Times New Roman" panose="02020603050405020304" charset="0"/>
                <a:cs typeface="Times New Roman" panose="02020603050405020304" charset="0"/>
              </a:rPr>
              <a:t>Provincial-level</a:t>
            </a:r>
          </a:p>
          <a:p>
            <a:r>
              <a:rPr lang="en-US" altLang="zh-CN" sz="2000" dirty="0" smtClean="0">
                <a:latin typeface="Times New Roman" panose="02020603050405020304" charset="0"/>
                <a:cs typeface="Times New Roman" panose="02020603050405020304" charset="0"/>
              </a:rPr>
              <a:t>City-level</a:t>
            </a:r>
          </a:p>
          <a:p>
            <a:r>
              <a:rPr lang="en-US" altLang="zh-CN" sz="2000" dirty="0" smtClean="0">
                <a:latin typeface="Times New Roman" panose="02020603050405020304" charset="0"/>
                <a:cs typeface="Times New Roman" panose="02020603050405020304" charset="0"/>
              </a:rPr>
              <a:t>County-level</a:t>
            </a:r>
          </a:p>
          <a:p>
            <a:r>
              <a:rPr lang="en-US" altLang="zh-CN" sz="2000" dirty="0" smtClean="0">
                <a:latin typeface="Times New Roman" panose="02020603050405020304" charset="0"/>
                <a:cs typeface="Times New Roman" panose="02020603050405020304" charset="0"/>
              </a:rPr>
              <a:t>Subdistrict-level—</a:t>
            </a:r>
            <a:r>
              <a:rPr lang="en-US" sz="2000" dirty="0">
                <a:latin typeface="Times New Roman" panose="02020603050405020304" charset="0"/>
                <a:cs typeface="Times New Roman" panose="02020603050405020304" charset="0"/>
              </a:rPr>
              <a:t>Assign specific </a:t>
            </a:r>
            <a:r>
              <a:rPr lang="en-US" sz="2000" dirty="0" smtClean="0">
                <a:latin typeface="Times New Roman" panose="02020603050405020304" charset="0"/>
                <a:cs typeface="Times New Roman" panose="02020603050405020304" charset="0"/>
              </a:rPr>
              <a:t>persons </a:t>
            </a:r>
            <a:r>
              <a:rPr lang="en-US" sz="2000" dirty="0">
                <a:latin typeface="Times New Roman" panose="02020603050405020304" charset="0"/>
                <a:cs typeface="Times New Roman" panose="02020603050405020304" charset="0"/>
              </a:rPr>
              <a:t>to manage the work on ageing</a:t>
            </a:r>
            <a:endParaRPr lang="en-US" altLang="zh-CN" sz="2000" dirty="0" smtClean="0">
              <a:latin typeface="Times New Roman" panose="02020603050405020304" charset="0"/>
              <a:cs typeface="Times New Roman" panose="02020603050405020304" charset="0"/>
            </a:endParaRPr>
          </a:p>
          <a:p>
            <a:r>
              <a:rPr lang="en-US" altLang="zh-CN" sz="2000" dirty="0" smtClean="0">
                <a:latin typeface="Times New Roman" panose="02020603050405020304" charset="0"/>
                <a:cs typeface="Times New Roman" panose="02020603050405020304" charset="0"/>
              </a:rPr>
              <a:t>Community-level—</a:t>
            </a:r>
            <a:r>
              <a:rPr lang="en-US" sz="2000" dirty="0" smtClean="0">
                <a:latin typeface="Times New Roman" panose="02020603050405020304" charset="0"/>
                <a:cs typeface="Times New Roman" panose="02020603050405020304" charset="0"/>
              </a:rPr>
              <a:t>554,000 Older People's Associations, covering more than 95% of the urban communities and 80% of the rural communities. </a:t>
            </a:r>
            <a:endParaRPr lang="en-US" altLang="zh-CN" sz="2000" dirty="0" smtClean="0">
              <a:latin typeface="Times New Roman" panose="02020603050405020304" charset="0"/>
              <a:cs typeface="Times New Roman" panose="02020603050405020304" charset="0"/>
            </a:endParaRPr>
          </a:p>
          <a:p>
            <a:pPr marL="0" indent="0">
              <a:buNone/>
            </a:pPr>
            <a:endParaRPr lang="en-US" altLang="zh-CN" sz="2000" dirty="0" smtClean="0">
              <a:latin typeface="Times New Roman" panose="02020603050405020304" charset="0"/>
              <a:cs typeface="Times New Roman" panose="02020603050405020304" charset="0"/>
            </a:endParaRPr>
          </a:p>
        </p:txBody>
      </p:sp>
      <p:sp>
        <p:nvSpPr>
          <p:cNvPr id="4" name="右中括号 3"/>
          <p:cNvSpPr/>
          <p:nvPr/>
        </p:nvSpPr>
        <p:spPr>
          <a:xfrm>
            <a:off x="3515360" y="1966595"/>
            <a:ext cx="309245" cy="1334770"/>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TextBox 4"/>
          <p:cNvSpPr txBox="1"/>
          <p:nvPr/>
        </p:nvSpPr>
        <p:spPr>
          <a:xfrm>
            <a:off x="3987800" y="2279650"/>
            <a:ext cx="4320540" cy="460375"/>
          </a:xfrm>
          <a:prstGeom prst="rect">
            <a:avLst/>
          </a:prstGeom>
          <a:noFill/>
        </p:spPr>
        <p:txBody>
          <a:bodyPr wrap="square" rtlCol="0">
            <a:spAutoFit/>
          </a:bodyPr>
          <a:lstStyle/>
          <a:p>
            <a:r>
              <a:rPr lang="en-US" altLang="zh-CN" sz="2400" dirty="0" smtClean="0">
                <a:latin typeface="Times New Roman" panose="02020603050405020304" charset="0"/>
                <a:cs typeface="Times New Roman" panose="02020603050405020304" charset="0"/>
              </a:rPr>
              <a:t>Working organizations on ageing</a:t>
            </a:r>
            <a:endParaRPr lang="en-US" altLang="zh-CN" sz="2400" dirty="0">
              <a:latin typeface="Times New Roman" panose="02020603050405020304" charset="0"/>
              <a:cs typeface="Times New Roman" panose="02020603050405020304" charset="0"/>
            </a:endParaRPr>
          </a:p>
        </p:txBody>
      </p:sp>
      <p:sp>
        <p:nvSpPr>
          <p:cNvPr id="7" name="TextBox 6"/>
          <p:cNvSpPr txBox="1"/>
          <p:nvPr/>
        </p:nvSpPr>
        <p:spPr>
          <a:xfrm>
            <a:off x="1036790" y="5098779"/>
            <a:ext cx="7711674" cy="1198880"/>
          </a:xfrm>
          <a:prstGeom prst="rect">
            <a:avLst/>
          </a:prstGeom>
          <a:noFill/>
        </p:spPr>
        <p:txBody>
          <a:bodyPr wrap="square" rtlCol="0">
            <a:spAutoFit/>
          </a:bodyPr>
          <a:lstStyle/>
          <a:p>
            <a:r>
              <a:rPr lang="en-US" altLang="zh-CN" sz="2400" dirty="0">
                <a:solidFill>
                  <a:srgbClr val="FF0000"/>
                </a:solidFill>
              </a:rPr>
              <a:t>Make sure that there are special organizations and personnel  responsible for older people's business and addressing their difficulties.</a:t>
            </a:r>
          </a:p>
        </p:txBody>
      </p:sp>
      <p:sp>
        <p:nvSpPr>
          <p:cNvPr id="9" name="燕尾形 8"/>
          <p:cNvSpPr/>
          <p:nvPr/>
        </p:nvSpPr>
        <p:spPr>
          <a:xfrm>
            <a:off x="552158" y="5295511"/>
            <a:ext cx="484632" cy="586044"/>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56883"/>
            <a:ext cx="8229600" cy="1143000"/>
          </a:xfrm>
        </p:spPr>
        <p:txBody>
          <a:bodyPr>
            <a:normAutofit fontScale="90000"/>
          </a:bodyPr>
          <a:lstStyle/>
          <a:p>
            <a:r>
              <a:rPr lang="en-US" altLang="zh-CN" dirty="0">
                <a:latin typeface="Arial Unicode MS" pitchFamily="34" charset="-122"/>
                <a:ea typeface="Arial Unicode MS" pitchFamily="34" charset="-122"/>
                <a:cs typeface="Arial Unicode MS" pitchFamily="34" charset="-122"/>
                <a:sym typeface="+mn-ea"/>
              </a:rPr>
              <a:t>Major Measures:Establish a Working </a:t>
            </a:r>
            <a:r>
              <a:rPr lang="en-US" altLang="zh-CN" dirty="0" smtClean="0">
                <a:latin typeface="Arial Unicode MS" pitchFamily="34" charset="-122"/>
                <a:ea typeface="Arial Unicode MS" pitchFamily="34" charset="-122"/>
                <a:cs typeface="Arial Unicode MS" pitchFamily="34" charset="-122"/>
                <a:sym typeface="+mn-ea"/>
              </a:rPr>
              <a:t>Mechanism---Cooperation </a:t>
            </a:r>
            <a:r>
              <a:rPr lang="en-US" altLang="zh-CN" dirty="0">
                <a:latin typeface="Arial Unicode MS" pitchFamily="34" charset="-122"/>
                <a:ea typeface="Arial Unicode MS" pitchFamily="34" charset="-122"/>
                <a:cs typeface="Arial Unicode MS" pitchFamily="34" charset="-122"/>
                <a:sym typeface="+mn-ea"/>
              </a:rPr>
              <a:t>among </a:t>
            </a:r>
            <a:r>
              <a:rPr lang="en-US" altLang="zh-CN" dirty="0" smtClean="0">
                <a:latin typeface="Arial Unicode MS" pitchFamily="34" charset="-122"/>
                <a:ea typeface="Arial Unicode MS" pitchFamily="34" charset="-122"/>
                <a:cs typeface="Arial Unicode MS" pitchFamily="34" charset="-122"/>
                <a:sym typeface="+mn-ea"/>
              </a:rPr>
              <a:t>Different </a:t>
            </a:r>
            <a:r>
              <a:rPr lang="en-US" altLang="zh-CN" dirty="0">
                <a:latin typeface="Arial Unicode MS" pitchFamily="34" charset="-122"/>
                <a:ea typeface="Arial Unicode MS" pitchFamily="34" charset="-122"/>
                <a:cs typeface="Arial Unicode MS" pitchFamily="34" charset="-122"/>
                <a:sym typeface="+mn-ea"/>
              </a:rPr>
              <a:t>D</a:t>
            </a:r>
            <a:r>
              <a:rPr lang="en-US" altLang="zh-CN" dirty="0" smtClean="0">
                <a:latin typeface="Arial Unicode MS" pitchFamily="34" charset="-122"/>
                <a:ea typeface="Arial Unicode MS" pitchFamily="34" charset="-122"/>
                <a:cs typeface="Arial Unicode MS" pitchFamily="34" charset="-122"/>
                <a:sym typeface="+mn-ea"/>
              </a:rPr>
              <a:t>epartments</a:t>
            </a:r>
            <a:endParaRPr lang="en-US"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a:xfrm>
            <a:off x="457200" y="1600200"/>
            <a:ext cx="8229600" cy="4925144"/>
          </a:xfrm>
        </p:spPr>
        <p:txBody>
          <a:bodyPr>
            <a:normAutofit fontScale="77500" lnSpcReduction="20000"/>
          </a:bodyPr>
          <a:lstStyle/>
          <a:p>
            <a:pPr marL="0" indent="0" algn="ctr">
              <a:lnSpc>
                <a:spcPts val="2860"/>
              </a:lnSpc>
              <a:spcBef>
                <a:spcPts val="50"/>
              </a:spcBef>
              <a:buNone/>
            </a:pPr>
            <a:endParaRPr lang="en-US" altLang="zh-CN" sz="5900" dirty="0" smtClean="0">
              <a:latin typeface="+mn-ea"/>
            </a:endParaRPr>
          </a:p>
          <a:p>
            <a:pPr marL="0" indent="0" algn="ctr">
              <a:lnSpc>
                <a:spcPts val="2860"/>
              </a:lnSpc>
              <a:spcBef>
                <a:spcPts val="50"/>
              </a:spcBef>
              <a:buNone/>
            </a:pPr>
            <a:r>
              <a:rPr lang="en-US" altLang="zh-CN" sz="2400" dirty="0" smtClean="0">
                <a:latin typeface="+mn-ea"/>
              </a:rPr>
              <a:t>“</a:t>
            </a:r>
            <a:r>
              <a:rPr lang="en-US" altLang="zh-CN" sz="2400" dirty="0" smtClean="0">
                <a:latin typeface="Times New Roman" panose="02020603050405020304" charset="0"/>
                <a:cs typeface="Times New Roman" panose="02020603050405020304" charset="0"/>
              </a:rPr>
              <a:t>Opinions on Further Strenthening the Legal Protection on Older People's Rights”</a:t>
            </a:r>
          </a:p>
          <a:p>
            <a:pPr marL="0" indent="0" algn="ctr">
              <a:lnSpc>
                <a:spcPts val="2860"/>
              </a:lnSpc>
              <a:spcBef>
                <a:spcPts val="50"/>
              </a:spcBef>
              <a:buNone/>
            </a:pPr>
            <a:endParaRPr lang="en-US" altLang="zh-CN" sz="2400" dirty="0" smtClean="0">
              <a:latin typeface="Times New Roman" panose="02020603050405020304" charset="0"/>
              <a:cs typeface="Times New Roman" panose="02020603050405020304" charset="0"/>
            </a:endParaRPr>
          </a:p>
          <a:p>
            <a:pPr>
              <a:lnSpc>
                <a:spcPts val="2860"/>
              </a:lnSpc>
              <a:spcBef>
                <a:spcPts val="0"/>
              </a:spcBef>
            </a:pPr>
            <a:r>
              <a:rPr lang="en-US" altLang="zh-CN" sz="2400" dirty="0">
                <a:latin typeface="Times New Roman" panose="02020603050405020304" charset="0"/>
                <a:cs typeface="Times New Roman" panose="02020603050405020304" charset="0"/>
              </a:rPr>
              <a:t>People's Courts of all levels</a:t>
            </a:r>
            <a:r>
              <a:rPr lang="zh-CN" altLang="en-US" sz="2400" dirty="0" smtClean="0">
                <a:latin typeface="Times New Roman" panose="02020603050405020304" charset="0"/>
                <a:cs typeface="Times New Roman" panose="02020603050405020304" charset="0"/>
              </a:rPr>
              <a:t>：</a:t>
            </a:r>
            <a:r>
              <a:rPr lang="en-US" altLang="zh-CN" sz="2400" dirty="0" smtClean="0">
                <a:latin typeface="Times New Roman" panose="02020603050405020304" charset="0"/>
                <a:cs typeface="Times New Roman" panose="02020603050405020304" charset="0"/>
              </a:rPr>
              <a:t>Open green channel for older people to maintain their rights;give more help for older people to adduce evidence; promote judicial assistance to the poor elderly; specially protect older people's legitimate rights and interests during the judicial trial; investigate criminal responsibilities strictly in the case of elderly abuse and abandonment. </a:t>
            </a:r>
          </a:p>
          <a:p>
            <a:pPr>
              <a:lnSpc>
                <a:spcPts val="2860"/>
              </a:lnSpc>
              <a:spcBef>
                <a:spcPts val="0"/>
              </a:spcBef>
            </a:pPr>
            <a:r>
              <a:rPr lang="en-US" altLang="zh-CN" sz="2400" dirty="0">
                <a:latin typeface="Times New Roman" panose="02020603050405020304" charset="0"/>
                <a:cs typeface="Times New Roman" panose="02020603050405020304" charset="0"/>
              </a:rPr>
              <a:t>P</a:t>
            </a:r>
            <a:r>
              <a:rPr lang="zh-CN" altLang="en-US" sz="2400" dirty="0">
                <a:latin typeface="Times New Roman" panose="02020603050405020304" charset="0"/>
                <a:cs typeface="Times New Roman" panose="02020603050405020304" charset="0"/>
              </a:rPr>
              <a:t>rocuratorial organ</a:t>
            </a:r>
            <a:r>
              <a:rPr lang="en-US" altLang="zh-CN" sz="2400" dirty="0">
                <a:latin typeface="Times New Roman" panose="02020603050405020304" charset="0"/>
                <a:cs typeface="Times New Roman" panose="02020603050405020304" charset="0"/>
              </a:rPr>
              <a:t>s</a:t>
            </a:r>
            <a:r>
              <a:rPr lang="zh-CN" altLang="en-US" sz="2400" dirty="0">
                <a:latin typeface="Times New Roman" panose="02020603050405020304" charset="0"/>
                <a:cs typeface="Times New Roman" panose="02020603050405020304" charset="0"/>
              </a:rPr>
              <a:t> </a:t>
            </a:r>
            <a:r>
              <a:rPr lang="en-US" altLang="zh-CN" sz="2400" dirty="0">
                <a:latin typeface="Times New Roman" panose="02020603050405020304" charset="0"/>
                <a:cs typeface="Times New Roman" panose="02020603050405020304" charset="0"/>
              </a:rPr>
              <a:t>of all levels: Quick handling the cases sued or appealed by the elderly; supervise and urge the dispatched tribunals and police substations to strengthen the work on protecting the elderly by issuing written suggestions and notice to rectify illegal act, etc.</a:t>
            </a:r>
            <a:endParaRPr lang="zh-CN" altLang="en-US" sz="2400" dirty="0">
              <a:latin typeface="Times New Roman" panose="02020603050405020304" charset="0"/>
              <a:cs typeface="Times New Roman" panose="02020603050405020304" charset="0"/>
            </a:endParaRPr>
          </a:p>
          <a:p>
            <a:pPr marL="0" indent="0">
              <a:buNone/>
            </a:pPr>
            <a:endParaRPr lang="en-US" altLang="zh-CN" sz="2400" dirty="0" smtClean="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620688"/>
            <a:ext cx="8229600" cy="1143000"/>
          </a:xfrm>
        </p:spPr>
        <p:txBody>
          <a:bodyPr>
            <a:noAutofit/>
          </a:bodyPr>
          <a:lstStyle/>
          <a:p>
            <a:r>
              <a:rPr lang="en-US" altLang="zh-CN" sz="3200" dirty="0">
                <a:latin typeface="Arial Unicode MS" pitchFamily="34" charset="-122"/>
                <a:ea typeface="Arial Unicode MS" pitchFamily="34" charset="-122"/>
                <a:cs typeface="Arial Unicode MS" pitchFamily="34" charset="-122"/>
                <a:sym typeface="+mn-ea"/>
              </a:rPr>
              <a:t>Major Measures:Establish a Working </a:t>
            </a:r>
            <a:r>
              <a:rPr lang="en-US" altLang="zh-CN" sz="3200" dirty="0" smtClean="0">
                <a:latin typeface="Arial Unicode MS" pitchFamily="34" charset="-122"/>
                <a:ea typeface="Arial Unicode MS" pitchFamily="34" charset="-122"/>
                <a:cs typeface="Arial Unicode MS" pitchFamily="34" charset="-122"/>
                <a:sym typeface="+mn-ea"/>
              </a:rPr>
              <a:t>Mechanism---Cooperation </a:t>
            </a:r>
            <a:r>
              <a:rPr lang="en-US" altLang="zh-CN" sz="3200" dirty="0">
                <a:latin typeface="Arial Unicode MS" pitchFamily="34" charset="-122"/>
                <a:ea typeface="Arial Unicode MS" pitchFamily="34" charset="-122"/>
                <a:cs typeface="Arial Unicode MS" pitchFamily="34" charset="-122"/>
                <a:sym typeface="+mn-ea"/>
              </a:rPr>
              <a:t>among </a:t>
            </a:r>
            <a:r>
              <a:rPr lang="en-US" altLang="zh-CN" sz="3200" dirty="0" smtClean="0">
                <a:latin typeface="Arial Unicode MS" pitchFamily="34" charset="-122"/>
                <a:ea typeface="Arial Unicode MS" pitchFamily="34" charset="-122"/>
                <a:cs typeface="Arial Unicode MS" pitchFamily="34" charset="-122"/>
                <a:sym typeface="+mn-ea"/>
              </a:rPr>
              <a:t>Different Departments</a:t>
            </a:r>
            <a:endParaRPr lang="zh-CN" altLang="en-US" sz="3200"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p:txBody>
          <a:bodyPr>
            <a:normAutofit/>
          </a:bodyPr>
          <a:lstStyle/>
          <a:p>
            <a:pPr>
              <a:lnSpc>
                <a:spcPts val="2880"/>
              </a:lnSpc>
              <a:spcBef>
                <a:spcPts val="0"/>
              </a:spcBef>
            </a:pPr>
            <a:endParaRPr lang="en-US" altLang="zh-CN" sz="2800" dirty="0" smtClean="0">
              <a:latin typeface="+mn-ea"/>
            </a:endParaRPr>
          </a:p>
          <a:p>
            <a:pPr>
              <a:lnSpc>
                <a:spcPts val="2880"/>
              </a:lnSpc>
              <a:spcBef>
                <a:spcPts val="0"/>
              </a:spcBef>
            </a:pPr>
            <a:r>
              <a:rPr lang="en-US" altLang="zh-CN" sz="2000" dirty="0" smtClean="0">
                <a:latin typeface="Times New Roman" panose="02020603050405020304" charset="0"/>
                <a:cs typeface="Times New Roman" panose="02020603050405020304" charset="0"/>
              </a:rPr>
              <a:t>Police stations of all levels:promptly dispose the emergency call and appeal from the elderly; punish the criminal act of elder abuse according to the law.</a:t>
            </a:r>
          </a:p>
          <a:p>
            <a:pPr>
              <a:lnSpc>
                <a:spcPts val="2880"/>
              </a:lnSpc>
              <a:spcBef>
                <a:spcPts val="0"/>
              </a:spcBef>
            </a:pPr>
            <a:r>
              <a:rPr lang="en-US" altLang="zh-CN" sz="2000" dirty="0" smtClean="0">
                <a:latin typeface="Times New Roman" panose="02020603050405020304" charset="0"/>
                <a:cs typeface="Times New Roman" panose="02020603050405020304" charset="0"/>
              </a:rPr>
              <a:t>Judicial administrative organs of all levels:provide more assistance to different kinds of older people,including low-income, advance-aged, empty-nested and disabled, etc; strengthen the construction of the grass-root legal assistance station, the liaison station and the legal service hotline, etc.</a:t>
            </a:r>
          </a:p>
        </p:txBody>
      </p:sp>
      <p:sp>
        <p:nvSpPr>
          <p:cNvPr id="7" name="TextBox 6"/>
          <p:cNvSpPr txBox="1"/>
          <p:nvPr/>
        </p:nvSpPr>
        <p:spPr>
          <a:xfrm>
            <a:off x="1175559" y="4824120"/>
            <a:ext cx="7632848" cy="1383665"/>
          </a:xfrm>
          <a:prstGeom prst="rect">
            <a:avLst/>
          </a:prstGeom>
          <a:noFill/>
        </p:spPr>
        <p:txBody>
          <a:bodyPr wrap="square" rtlCol="0">
            <a:spAutoFit/>
          </a:bodyPr>
          <a:lstStyle/>
          <a:p>
            <a:r>
              <a:rPr lang="en-US" altLang="zh-CN" sz="2800" dirty="0" smtClean="0">
                <a:solidFill>
                  <a:srgbClr val="FF0000"/>
                </a:solidFill>
              </a:rPr>
              <a:t>Different departments cooperate to establish a working mechenism for protecting older people's rights.</a:t>
            </a:r>
            <a:endParaRPr lang="en-US" altLang="zh-CN" sz="2800" dirty="0">
              <a:solidFill>
                <a:srgbClr val="FF0000"/>
              </a:solidFill>
            </a:endParaRPr>
          </a:p>
        </p:txBody>
      </p:sp>
      <p:sp>
        <p:nvSpPr>
          <p:cNvPr id="8" name="燕尾形 7"/>
          <p:cNvSpPr/>
          <p:nvPr/>
        </p:nvSpPr>
        <p:spPr>
          <a:xfrm>
            <a:off x="540093" y="5222814"/>
            <a:ext cx="484632" cy="586044"/>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dirty="0">
                <a:latin typeface="Arial Unicode MS" pitchFamily="34" charset="-122"/>
                <a:ea typeface="Arial Unicode MS" pitchFamily="34" charset="-122"/>
                <a:cs typeface="Arial Unicode MS" pitchFamily="34" charset="-122"/>
              </a:rPr>
              <a:t>Major Measures:Protect the Focous Groups</a:t>
            </a:r>
          </a:p>
        </p:txBody>
      </p:sp>
      <p:sp>
        <p:nvSpPr>
          <p:cNvPr id="3" name="内容占位符 2"/>
          <p:cNvSpPr>
            <a:spLocks noGrp="1"/>
          </p:cNvSpPr>
          <p:nvPr>
            <p:ph idx="1"/>
          </p:nvPr>
        </p:nvSpPr>
        <p:spPr>
          <a:xfrm>
            <a:off x="560705" y="1417955"/>
            <a:ext cx="8229600" cy="4686320"/>
          </a:xfrm>
        </p:spPr>
        <p:txBody>
          <a:bodyPr>
            <a:normAutofit/>
          </a:bodyPr>
          <a:lstStyle/>
          <a:p>
            <a:pPr algn="just" latinLnBrk="1"/>
            <a:r>
              <a:rPr lang="en-US" altLang="zh-CN" sz="2000" dirty="0" smtClean="0">
                <a:latin typeface="Times New Roman" panose="02020603050405020304" charset="0"/>
                <a:cs typeface="Times New Roman" panose="02020603050405020304" charset="0"/>
              </a:rPr>
              <a:t>Anti-domesic violence: warning system, safety protection system</a:t>
            </a:r>
          </a:p>
          <a:p>
            <a:pPr algn="just" latinLnBrk="1"/>
            <a:r>
              <a:rPr lang="en-US" altLang="zh-CN" sz="2000" dirty="0" smtClean="0">
                <a:latin typeface="Times New Roman" panose="02020603050405020304" charset="0"/>
                <a:cs typeface="Times New Roman" panose="02020603050405020304" charset="0"/>
              </a:rPr>
              <a:t>Protect the elderly with demantia: compulsory reporting system, </a:t>
            </a:r>
          </a:p>
          <a:p>
            <a:pPr marL="0" indent="0" algn="just" latinLnBrk="1">
              <a:buNone/>
            </a:pPr>
            <a:r>
              <a:rPr lang="en-US" altLang="zh-CN" sz="2000" dirty="0" smtClean="0">
                <a:latin typeface="Times New Roman" panose="02020603050405020304" charset="0"/>
                <a:cs typeface="Times New Roman" panose="02020603050405020304" charset="0"/>
              </a:rPr>
              <a:t>      guardianship supervision system.</a:t>
            </a:r>
          </a:p>
          <a:p>
            <a:pPr algn="just" latinLnBrk="1"/>
            <a:r>
              <a:rPr lang="en-US" sz="2000" dirty="0">
                <a:latin typeface="Times New Roman" panose="02020603050405020304" charset="0"/>
                <a:cs typeface="Times New Roman" panose="02020603050405020304" charset="0"/>
              </a:rPr>
              <a:t>Protect the left-behind elderly in rural areas: a governmental document “the opinions on strenthening the care and service for the left-behind elderly in rural areas ”</a:t>
            </a:r>
            <a:endParaRPr lang="en-US" altLang="zh-CN" sz="2000" dirty="0" smtClean="0">
              <a:latin typeface="Times New Roman" panose="02020603050405020304" charset="0"/>
              <a:cs typeface="Times New Roman" panose="02020603050405020304" charset="0"/>
            </a:endParaRPr>
          </a:p>
          <a:p>
            <a:pPr algn="just" latinLnBrk="1"/>
            <a:r>
              <a:rPr lang="en-US" altLang="zh-CN" sz="2000" dirty="0" smtClean="0">
                <a:latin typeface="Times New Roman" panose="02020603050405020304" charset="0"/>
                <a:cs typeface="Times New Roman" panose="02020603050405020304" charset="0"/>
              </a:rPr>
              <a:t>Protect the poor older people:  the central government made some fundamental principles and the local govenments explore their own systems accordingly, such as “The Care and Service System for the Extremely Poor Older People”in Jiangsu Province.</a:t>
            </a:r>
          </a:p>
        </p:txBody>
      </p:sp>
      <p:sp>
        <p:nvSpPr>
          <p:cNvPr id="5" name="TextBox 4"/>
          <p:cNvSpPr txBox="1"/>
          <p:nvPr/>
        </p:nvSpPr>
        <p:spPr>
          <a:xfrm>
            <a:off x="941626" y="5064183"/>
            <a:ext cx="7848872" cy="706755"/>
          </a:xfrm>
          <a:prstGeom prst="rect">
            <a:avLst/>
          </a:prstGeom>
          <a:noFill/>
        </p:spPr>
        <p:txBody>
          <a:bodyPr wrap="square" rtlCol="0">
            <a:spAutoFit/>
          </a:bodyPr>
          <a:lstStyle/>
          <a:p>
            <a:r>
              <a:rPr lang="en-US" altLang="zh-CN" sz="2000" dirty="0" smtClean="0">
                <a:solidFill>
                  <a:srgbClr val="FF0000"/>
                </a:solidFill>
              </a:rPr>
              <a:t>Make different policies for different focus groups and provide special protection for those vulnerable to abuse.</a:t>
            </a:r>
          </a:p>
        </p:txBody>
      </p:sp>
      <p:sp>
        <p:nvSpPr>
          <p:cNvPr id="6" name="燕尾形 5"/>
          <p:cNvSpPr/>
          <p:nvPr/>
        </p:nvSpPr>
        <p:spPr>
          <a:xfrm>
            <a:off x="456908" y="5184714"/>
            <a:ext cx="484632" cy="586044"/>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dirty="0">
                <a:latin typeface="Arial Unicode MS" pitchFamily="34" charset="-122"/>
                <a:ea typeface="Arial Unicode MS" pitchFamily="34" charset="-122"/>
                <a:cs typeface="Arial Unicode MS" pitchFamily="34" charset="-122"/>
              </a:rPr>
              <a:t>Major </a:t>
            </a:r>
            <a:r>
              <a:rPr lang="en-US" altLang="zh-CN" sz="4000" dirty="0" smtClean="0">
                <a:latin typeface="Arial Unicode MS" pitchFamily="34" charset="-122"/>
                <a:ea typeface="Arial Unicode MS" pitchFamily="34" charset="-122"/>
                <a:cs typeface="Arial Unicode MS" pitchFamily="34" charset="-122"/>
              </a:rPr>
              <a:t>Measures: Publicity </a:t>
            </a:r>
            <a:r>
              <a:rPr lang="en-US" altLang="zh-CN" sz="4000" dirty="0">
                <a:latin typeface="Arial Unicode MS" pitchFamily="34" charset="-122"/>
                <a:ea typeface="Arial Unicode MS" pitchFamily="34" charset="-122"/>
                <a:cs typeface="Arial Unicode MS" pitchFamily="34" charset="-122"/>
              </a:rPr>
              <a:t>and </a:t>
            </a:r>
            <a:r>
              <a:rPr lang="en-US" altLang="zh-CN" sz="4000" dirty="0" smtClean="0">
                <a:latin typeface="Arial Unicode MS" pitchFamily="34" charset="-122"/>
                <a:ea typeface="Arial Unicode MS" pitchFamily="34" charset="-122"/>
                <a:cs typeface="Arial Unicode MS" pitchFamily="34" charset="-122"/>
              </a:rPr>
              <a:t>Education</a:t>
            </a:r>
            <a:endParaRPr lang="en-US" altLang="zh-CN" sz="4000"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p:txBody>
          <a:bodyPr>
            <a:normAutofit/>
          </a:bodyPr>
          <a:lstStyle/>
          <a:p>
            <a:pPr algn="just" latinLnBrk="1"/>
            <a:r>
              <a:rPr lang="en-US" altLang="zh-CN" sz="2000" dirty="0" smtClean="0">
                <a:latin typeface="Times New Roman" panose="02020603050405020304" charset="0"/>
                <a:cs typeface="Times New Roman" panose="02020603050405020304" charset="0"/>
              </a:rPr>
              <a:t>Publicizing the related laws and regulations: Publicize the Law on the Protection of the Rights and Interests of Elderly People in the whole society, especially in schools, governments, communities and rural areas, etc. </a:t>
            </a:r>
          </a:p>
          <a:p>
            <a:pPr algn="just" latinLnBrk="1"/>
            <a:r>
              <a:rPr lang="en-US" altLang="zh-CN" sz="2000" dirty="0" smtClean="0">
                <a:latin typeface="Times New Roman" panose="02020603050405020304" charset="0"/>
                <a:cs typeface="Times New Roman" panose="02020603050405020304" charset="0"/>
              </a:rPr>
              <a:t>Media Publicity: the Law is publicized through mainstream medias by all kinds of way, such as public service advertising, live shows and grassroots immersion schemes, etc.</a:t>
            </a:r>
          </a:p>
          <a:p>
            <a:pPr algn="just" latinLnBrk="1"/>
            <a:r>
              <a:rPr lang="en-US" altLang="zh-CN" sz="2000" dirty="0" smtClean="0">
                <a:latin typeface="Times New Roman" panose="02020603050405020304" charset="0"/>
                <a:cs typeface="Times New Roman" panose="02020603050405020304" charset="0"/>
              </a:rPr>
              <a:t>Evaluation: evaluation and rewards among the orgazinations working for protecting the rights of elderly.</a:t>
            </a:r>
          </a:p>
          <a:p>
            <a:pPr algn="just" latinLnBrk="1"/>
            <a:r>
              <a:rPr lang="en-US" altLang="zh-CN" sz="2000" dirty="0" smtClean="0">
                <a:latin typeface="Times New Roman" panose="02020603050405020304" charset="0"/>
                <a:cs typeface="Times New Roman" panose="02020603050405020304" charset="0"/>
              </a:rPr>
              <a:t>Commemoration: 2016 is the 20th aniversary of the enaction of the Law on </a:t>
            </a:r>
            <a:r>
              <a:rPr lang="en-US" altLang="zh-CN" sz="2000" dirty="0" smtClean="0">
                <a:latin typeface="Times New Roman" panose="02020603050405020304" charset="0"/>
                <a:cs typeface="Times New Roman" panose="02020603050405020304" charset="0"/>
                <a:sym typeface="+mn-ea"/>
              </a:rPr>
              <a:t>the Protection of the Rights and Interests of Elderly People.</a:t>
            </a:r>
            <a:endParaRPr lang="en-US" altLang="zh-CN" sz="2000" dirty="0" smtClean="0">
              <a:latin typeface="Times New Roman" panose="02020603050405020304" charset="0"/>
              <a:cs typeface="Times New Roman" panose="02020603050405020304" charset="0"/>
            </a:endParaRPr>
          </a:p>
          <a:p>
            <a:pPr algn="just" latinLnBrk="1"/>
            <a:endParaRPr lang="en-US" altLang="zh-CN" sz="2000" dirty="0" smtClean="0"/>
          </a:p>
          <a:p>
            <a:pPr algn="just" latinLnBrk="1"/>
            <a:endParaRPr lang="en-US" altLang="zh-CN" sz="2000" dirty="0" smtClean="0"/>
          </a:p>
          <a:p>
            <a:pPr algn="just" latinLnBrk="1"/>
            <a:endParaRPr lang="en-US" altLang="zh-CN" sz="2000" dirty="0" smtClean="0"/>
          </a:p>
        </p:txBody>
      </p:sp>
      <p:sp>
        <p:nvSpPr>
          <p:cNvPr id="5" name="TextBox 4"/>
          <p:cNvSpPr txBox="1"/>
          <p:nvPr/>
        </p:nvSpPr>
        <p:spPr>
          <a:xfrm>
            <a:off x="938397" y="5456613"/>
            <a:ext cx="7862817" cy="829945"/>
          </a:xfrm>
          <a:prstGeom prst="rect">
            <a:avLst/>
          </a:prstGeom>
          <a:noFill/>
        </p:spPr>
        <p:txBody>
          <a:bodyPr wrap="square" rtlCol="0">
            <a:spAutoFit/>
          </a:bodyPr>
          <a:lstStyle/>
          <a:p>
            <a:r>
              <a:rPr lang="en-US" altLang="zh-CN" sz="2400" dirty="0">
                <a:solidFill>
                  <a:srgbClr val="FF0000"/>
                </a:solidFill>
              </a:rPr>
              <a:t>A good social atmosphere of repecting the elderly is formed through publicity and education.</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384" y="5578542"/>
            <a:ext cx="481013"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sz="4000" dirty="0">
                <a:latin typeface="Arial Unicode MS" pitchFamily="34" charset="-122"/>
                <a:ea typeface="Arial Unicode MS" pitchFamily="34" charset="-122"/>
                <a:cs typeface="Arial Unicode MS" pitchFamily="34" charset="-122"/>
              </a:rPr>
              <a:t>Major Messures: </a:t>
            </a:r>
            <a:r>
              <a:rPr lang="en-US" altLang="zh-CN" sz="4000" dirty="0" smtClean="0">
                <a:latin typeface="Arial Unicode MS" pitchFamily="34" charset="-122"/>
                <a:ea typeface="Arial Unicode MS" pitchFamily="34" charset="-122"/>
                <a:cs typeface="Arial Unicode MS" pitchFamily="34" charset="-122"/>
              </a:rPr>
              <a:t>Encourage Social </a:t>
            </a:r>
            <a:r>
              <a:rPr lang="en-US" altLang="zh-CN" sz="4000" dirty="0">
                <a:latin typeface="Arial Unicode MS" pitchFamily="34" charset="-122"/>
                <a:ea typeface="Arial Unicode MS" pitchFamily="34" charset="-122"/>
                <a:cs typeface="Arial Unicode MS" pitchFamily="34" charset="-122"/>
              </a:rPr>
              <a:t>P</a:t>
            </a:r>
            <a:r>
              <a:rPr lang="en-US" altLang="zh-CN" sz="4000" dirty="0" smtClean="0">
                <a:latin typeface="Arial Unicode MS" pitchFamily="34" charset="-122"/>
                <a:ea typeface="Arial Unicode MS" pitchFamily="34" charset="-122"/>
                <a:cs typeface="Arial Unicode MS" pitchFamily="34" charset="-122"/>
              </a:rPr>
              <a:t>articipation </a:t>
            </a:r>
            <a:endParaRPr lang="en-US" altLang="zh-CN" sz="4000" dirty="0">
              <a:latin typeface="Arial Unicode MS" pitchFamily="34" charset="-122"/>
              <a:ea typeface="Arial Unicode MS" pitchFamily="34" charset="-122"/>
              <a:cs typeface="Arial Unicode MS" pitchFamily="34" charset="-122"/>
            </a:endParaRPr>
          </a:p>
        </p:txBody>
      </p:sp>
      <p:sp>
        <p:nvSpPr>
          <p:cNvPr id="3" name="内容占位符 2"/>
          <p:cNvSpPr>
            <a:spLocks noGrp="1"/>
          </p:cNvSpPr>
          <p:nvPr>
            <p:ph idx="1"/>
          </p:nvPr>
        </p:nvSpPr>
        <p:spPr/>
        <p:txBody>
          <a:bodyPr>
            <a:normAutofit/>
          </a:bodyPr>
          <a:lstStyle/>
          <a:p>
            <a:pPr algn="just" latinLnBrk="1"/>
            <a:r>
              <a:rPr lang="en-US" altLang="zh-CN" sz="2000" dirty="0" smtClean="0">
                <a:latin typeface="Times New Roman" panose="02020603050405020304" charset="0"/>
                <a:cs typeface="Times New Roman" panose="02020603050405020304" charset="0"/>
              </a:rPr>
              <a:t>Public service activities: some law firms, notary offices, grass-root legal stations, judicial expertise institutions provide free or preferential service to those older people who need legal representative, writing legal documents and mediation, etc.</a:t>
            </a:r>
          </a:p>
          <a:p>
            <a:pPr algn="just" latinLnBrk="1"/>
            <a:r>
              <a:rPr lang="en-US" altLang="zh-CN" sz="2000" dirty="0">
                <a:latin typeface="Times New Roman" panose="02020603050405020304" charset="0"/>
                <a:cs typeface="Times New Roman" panose="02020603050405020304" charset="0"/>
              </a:rPr>
              <a:t>Volunteers: the governments, civil societies, schools, conmmunities and social organizations implement various voluntary activities throughout the year.</a:t>
            </a:r>
          </a:p>
          <a:p>
            <a:pPr algn="just" latinLnBrk="1"/>
            <a:r>
              <a:rPr lang="en-US" altLang="zh-CN" sz="2000" dirty="0" smtClean="0">
                <a:latin typeface="Times New Roman" panose="02020603050405020304" charset="0"/>
                <a:cs typeface="Times New Roman" panose="02020603050405020304" charset="0"/>
              </a:rPr>
              <a:t>Mutual-assitance among older people: the elderly who are younger and healthier are encouraged to help those elderly  who are older and disabled voluntarily. The registered older volunteers are more than 20 million currently in China. </a:t>
            </a:r>
          </a:p>
        </p:txBody>
      </p:sp>
      <p:sp>
        <p:nvSpPr>
          <p:cNvPr id="5" name="TextBox 4"/>
          <p:cNvSpPr txBox="1"/>
          <p:nvPr/>
        </p:nvSpPr>
        <p:spPr>
          <a:xfrm>
            <a:off x="1036790" y="5138478"/>
            <a:ext cx="7774584" cy="1383665"/>
          </a:xfrm>
          <a:prstGeom prst="rect">
            <a:avLst/>
          </a:prstGeom>
          <a:noFill/>
        </p:spPr>
        <p:txBody>
          <a:bodyPr wrap="square" rtlCol="0">
            <a:spAutoFit/>
          </a:bodyPr>
          <a:lstStyle/>
          <a:p>
            <a:r>
              <a:rPr lang="en-US" altLang="zh-CN" sz="2800" dirty="0">
                <a:solidFill>
                  <a:srgbClr val="FF0000"/>
                </a:solidFill>
              </a:rPr>
              <a:t>The participation of the whole society is of great significance in discovering and preventing the elerly abuse timely.</a:t>
            </a:r>
          </a:p>
        </p:txBody>
      </p:sp>
      <p:sp>
        <p:nvSpPr>
          <p:cNvPr id="6" name="燕尾形 5"/>
          <p:cNvSpPr/>
          <p:nvPr/>
        </p:nvSpPr>
        <p:spPr>
          <a:xfrm>
            <a:off x="476390" y="5322509"/>
            <a:ext cx="484632" cy="586044"/>
          </a:xfrm>
          <a:prstGeom prst="chevr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Fan</Template>
  <TotalTime>37</TotalTime>
  <Words>903</Words>
  <Application>Microsoft Office PowerPoint</Application>
  <PresentationFormat>Pokaz na ekranie (4:3)</PresentationFormat>
  <Paragraphs>60</Paragraphs>
  <Slides>10</Slides>
  <Notes>3</Notes>
  <HiddenSlides>0</HiddenSlides>
  <MMClips>0</MMClips>
  <ScaleCrop>false</ScaleCrop>
  <HeadingPairs>
    <vt:vector size="6" baseType="variant">
      <vt:variant>
        <vt:lpstr>Używane czcionki</vt:lpstr>
      </vt:variant>
      <vt:variant>
        <vt:i4>11</vt:i4>
      </vt:variant>
      <vt:variant>
        <vt:lpstr>Motyw</vt:lpstr>
      </vt:variant>
      <vt:variant>
        <vt:i4>1</vt:i4>
      </vt:variant>
      <vt:variant>
        <vt:lpstr>Tytuły slajdów</vt:lpstr>
      </vt:variant>
      <vt:variant>
        <vt:i4>10</vt:i4>
      </vt:variant>
    </vt:vector>
  </HeadingPairs>
  <TitlesOfParts>
    <vt:vector size="22" baseType="lpstr">
      <vt:lpstr>Arial Unicode MS</vt:lpstr>
      <vt:lpstr>黑体</vt:lpstr>
      <vt:lpstr>宋体</vt:lpstr>
      <vt:lpstr>仿宋</vt:lpstr>
      <vt:lpstr>楷体</vt:lpstr>
      <vt:lpstr>Arial</vt:lpstr>
      <vt:lpstr>Calibri</vt:lpstr>
      <vt:lpstr>Garamond</vt:lpstr>
      <vt:lpstr>Times New Roman</vt:lpstr>
      <vt:lpstr>Wingdings 2</vt:lpstr>
      <vt:lpstr>方正小标宋_GBK</vt:lpstr>
      <vt:lpstr>暗香扑面</vt:lpstr>
      <vt:lpstr> Building a Security Net for Older Persons —China's Solution to Elder Abuse </vt:lpstr>
      <vt:lpstr>Population Ageing in China</vt:lpstr>
      <vt:lpstr> Major Measures：Promote the Legal System </vt:lpstr>
      <vt:lpstr>Major Measures:Establish a Working Mechanism----Working Organizations on Ageing</vt:lpstr>
      <vt:lpstr>Major Measures:Establish a Working Mechanism---Cooperation among Different Departments</vt:lpstr>
      <vt:lpstr>Major Measures:Establish a Working Mechanism---Cooperation among Different Departments</vt:lpstr>
      <vt:lpstr>Major Measures:Protect the Focous Groups</vt:lpstr>
      <vt:lpstr>Major Measures: Publicity and Education</vt:lpstr>
      <vt:lpstr>Major Messures: Encourage Social Participation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多措并举 防控结合  构建防止虐待老年人安全网</dc:title>
  <dc:creator>LDJ</dc:creator>
  <cp:lastModifiedBy>AF</cp:lastModifiedBy>
  <cp:revision>127</cp:revision>
  <cp:lastPrinted>2019-06-04T06:37:00Z</cp:lastPrinted>
  <dcterms:created xsi:type="dcterms:W3CDTF">2019-05-29T01:12:00Z</dcterms:created>
  <dcterms:modified xsi:type="dcterms:W3CDTF">2019-06-10T07:16:47Z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