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33"/>
  </p:notesMasterIdLst>
  <p:handoutMasterIdLst>
    <p:handoutMasterId r:id="rId34"/>
  </p:handoutMasterIdLst>
  <p:sldIdLst>
    <p:sldId id="257" r:id="rId5"/>
    <p:sldId id="389" r:id="rId6"/>
    <p:sldId id="317" r:id="rId7"/>
    <p:sldId id="279" r:id="rId8"/>
    <p:sldId id="392" r:id="rId9"/>
    <p:sldId id="402" r:id="rId10"/>
    <p:sldId id="401" r:id="rId11"/>
    <p:sldId id="400" r:id="rId12"/>
    <p:sldId id="399" r:id="rId13"/>
    <p:sldId id="398" r:id="rId14"/>
    <p:sldId id="397" r:id="rId15"/>
    <p:sldId id="396" r:id="rId16"/>
    <p:sldId id="395" r:id="rId17"/>
    <p:sldId id="394" r:id="rId18"/>
    <p:sldId id="408" r:id="rId19"/>
    <p:sldId id="407" r:id="rId20"/>
    <p:sldId id="406" r:id="rId21"/>
    <p:sldId id="405" r:id="rId22"/>
    <p:sldId id="404" r:id="rId23"/>
    <p:sldId id="403" r:id="rId24"/>
    <p:sldId id="409" r:id="rId25"/>
    <p:sldId id="410" r:id="rId26"/>
    <p:sldId id="411" r:id="rId27"/>
    <p:sldId id="413" r:id="rId28"/>
    <p:sldId id="417" r:id="rId29"/>
    <p:sldId id="418" r:id="rId30"/>
    <p:sldId id="414" r:id="rId31"/>
    <p:sldId id="391" r:id="rId32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3725" autoAdjust="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4C38CF-67C2-4088-A2AD-522FD06E4E9F}" type="datetime1">
              <a:rPr lang="pl-PL" smtClean="0"/>
              <a:t>07.06.2022</a:t>
            </a:fld>
            <a:endParaRPr lang="pl-PL"/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FB94E0-1F98-4426-9482-6C6FD17970C3}" type="datetime1">
              <a:rPr lang="pl-PL" smtClean="0"/>
              <a:t>07.06.2022</a:t>
            </a:fld>
            <a:endParaRPr lang="pl-PL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l-PL" smtClean="0"/>
              <a:t>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B1513CE-31DD-419A-8771-730D4114704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68DDCB5A-8DF3-4145-9175-339BBE145B1B}" type="datetime1">
              <a:rPr lang="pl-PL" smtClean="0"/>
              <a:t>07.06.2022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l-PL" smtClean="0"/>
              <a:t>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1E8B9C0-D202-4F09-BF77-9FA608F42D5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B65CB970-E35C-4CF5-95DE-0955C0BD62D9}" type="datetime1">
              <a:rPr lang="pl-PL" smtClean="0"/>
              <a:t>07.06.2022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55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l-PL" sz="4800"/>
              <a:t>3DFloat</a:t>
            </a:r>
          </a:p>
        </p:txBody>
      </p:sp>
      <p:sp>
        <p:nvSpPr>
          <p:cNvPr id="14" name="Obraz — symbol zastępczy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Dowolny kształt: Kształt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1" name="Ow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olumna zawartośc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a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Dowolny kształt: Kształt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/>
            </a:p>
          </p:txBody>
        </p:sp>
        <p:sp>
          <p:nvSpPr>
            <p:cNvPr id="36" name="Dowolny kształt: Kształt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>
                <a:solidFill>
                  <a:schemeClr val="tx1"/>
                </a:solidFill>
              </a:endParaRPr>
            </a:p>
          </p:txBody>
        </p:sp>
        <p:sp>
          <p:nvSpPr>
            <p:cNvPr id="37" name="Ow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38" name="Ow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19" name="Dowolny kształt: Kształt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0" name="Ow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5" name="Ow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15" name="Tytuł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l-PL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pl-PL"/>
              <a:t>Kliknij, aby edytować styl</a:t>
            </a:r>
          </a:p>
        </p:txBody>
      </p:sp>
      <p:sp>
        <p:nvSpPr>
          <p:cNvPr id="16" name="Tekst — symbol zastępczy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17" name="Zawartość — symbol zastępczy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22" name="Tekst — symbol zastępczy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l-PL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l-PL"/>
              <a:t>Kliknij, aby edytować style wzorca tekstu</a:t>
            </a:r>
          </a:p>
        </p:txBody>
      </p:sp>
      <p:sp>
        <p:nvSpPr>
          <p:cNvPr id="23" name="Zawartość — symbol zastępczy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18" name="Tekst — symbol zastępczy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l-PL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l-PL"/>
              <a:t>Kliknij, aby EDYTOWAĆ</a:t>
            </a:r>
          </a:p>
        </p:txBody>
      </p:sp>
      <p:sp>
        <p:nvSpPr>
          <p:cNvPr id="21" name="Zawartość — symbol zastępczy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odsum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pl-PL"/>
              <a:t>Kliknij, aby edytować styl</a:t>
            </a:r>
          </a:p>
        </p:txBody>
      </p:sp>
      <p:sp>
        <p:nvSpPr>
          <p:cNvPr id="10" name="Obraz — symbol zastępczy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7" name="Zawartość — symbol zastępczy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Zamkni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ytuł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1" name="Podtytuł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pl-PL">
                <a:solidFill>
                  <a:schemeClr val="tx1">
                    <a:alpha val="60000"/>
                  </a:schemeClr>
                </a:solidFill>
              </a:rPr>
              <a:t>Kliknij, aby edytować styl wzorca podtytułu</a:t>
            </a:r>
            <a:endParaRPr lang="pl-PL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Obraz — symbol zastępczy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42" name="Obraz — symbol zastępczy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grpSp>
        <p:nvGrpSpPr>
          <p:cNvPr id="43" name="Grupa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Dowolny kształt: Kształt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45" name="Ow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46" name="Dowolny kształt: Kształt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a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21" name="Ow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Ow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/>
              <a:t>Kliknij, aby edytować styl wzorca podtytułu</a:t>
            </a:r>
            <a:endParaRPr lang="pl-PL" dirty="0"/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9" name="Dowolny kształt: Kształt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0" name="Ow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5" name="Ow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34" name="Grupa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Dowolny kształt: Kształt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/>
            </a:p>
          </p:txBody>
        </p:sp>
        <p:sp>
          <p:nvSpPr>
            <p:cNvPr id="36" name="Dowolny kształt: Kształt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>
                <a:solidFill>
                  <a:schemeClr val="tx1"/>
                </a:solidFill>
              </a:endParaRPr>
            </a:p>
          </p:txBody>
        </p:sp>
        <p:sp>
          <p:nvSpPr>
            <p:cNvPr id="37" name="Ow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38" name="Ow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w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13" name="Grupa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Dowolny kształt: Kształt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21" name="Ow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2" name="Ow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pl-PL"/>
              <a:t>Kliknij, aby dodać tytuł</a:t>
            </a:r>
          </a:p>
        </p:txBody>
      </p:sp>
      <p:sp>
        <p:nvSpPr>
          <p:cNvPr id="7" name="Zawartość — symbol zastępczy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pl-PL" sz="1600"/>
              <a:t>Kliknij, aby dodać tekst</a:t>
            </a:r>
          </a:p>
        </p:txBody>
      </p:sp>
      <p:sp>
        <p:nvSpPr>
          <p:cNvPr id="17" name="Obraz — symbol zastępczy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2" name="Obraz — symbol zastępczy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5" name="Obraz — symbol zastępczy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2" name="Ow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Wstę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2" name="Obraz — symbol zastępczy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18" name="Obraz — symbol zastępczy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19" name="Obraz — symbol zastępczy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0" name="Obraz — symbol zastępczy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Zawartość — symbol zastępczy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dział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raz — symbol zastępczy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sp>
        <p:nvSpPr>
          <p:cNvPr id="15" name="Tytuł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6" name="Podtytuł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pl-PL">
                <a:solidFill>
                  <a:schemeClr val="tx1">
                    <a:alpha val="60000"/>
                  </a:schemeClr>
                </a:solidFill>
              </a:rPr>
              <a:t>Kliknij, aby edytować styl wzorca podtytułu</a:t>
            </a:r>
            <a:endParaRPr lang="pl-PL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dział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raz — symbol zastępczy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16" name="Podtytuł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pl-PL">
                <a:solidFill>
                  <a:schemeClr val="tx1">
                    <a:alpha val="60000"/>
                  </a:schemeClr>
                </a:solidFill>
              </a:rPr>
              <a:t>Kliknij, aby edytować styl wzorca podtytułu</a:t>
            </a:r>
            <a:endParaRPr lang="pl-PL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ytuł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Oś czasu tabeli wykresó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a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>
                <a:solidFill>
                  <a:schemeClr val="tx1"/>
                </a:solidFill>
              </a:endParaRPr>
            </a:p>
          </p:txBody>
        </p:sp>
        <p:sp>
          <p:nvSpPr>
            <p:cNvPr id="14" name="Ow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5" name="Ow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l-PL" dirty="0"/>
            </a:lvl1pPr>
          </a:lstStyle>
          <a:p>
            <a:pPr lvl="0" rtl="0">
              <a:lnSpc>
                <a:spcPct val="100000"/>
              </a:lnSpc>
            </a:pPr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Dowolny kształt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0" name="Dowolny kształt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1" name="Dowolny kształt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12" name="Ow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17" name="Zawartość — symbol zastępczy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15" name="Obraz — symbol zastępczy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Zespó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kąt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l-PL"/>
          </a:p>
        </p:txBody>
      </p:sp>
      <p:sp>
        <p:nvSpPr>
          <p:cNvPr id="34" name="Ow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40" name="Tytuł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pl-PL"/>
              <a:t>Zespół</a:t>
            </a:r>
          </a:p>
        </p:txBody>
      </p:sp>
      <p:grpSp>
        <p:nvGrpSpPr>
          <p:cNvPr id="51" name="Grupa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Dowolny kształt: Kształt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53" name="Dowolny kształt: Kształt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54" name="Ow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55" name="Ow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56" name="Obraz — symbol zastępczy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57" name="Obraz — symbol zastępczy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58" name="Obraz — symbol zastępczy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9" name="Obraz — symbol zastępczy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63" name="Tekst — symbol zastępczy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61" name="Tekst — symbol zastępczy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65" name="Tekst — symbol zastępczy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64" name="Tekst — symbol zastępczy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67" name="Tekst — symbol zastępczy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66" name="Tekst — symbol zastępczy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69" name="Tekst — symbol zastępczy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68" name="Tekst — symbol zastępczy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Kolumna zawartości 2 (slajd porównan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w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l-PL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l-PL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7" name="Data — symbol zastępczy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8" name="Stopka — symbol zastępczy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9" name="Numer slajdu — symbol zastępczy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pl-PL" dirty="0"/>
              <a:t>Kliknij, aby edytować styl wzorca tytułu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pl-PL"/>
              <a:t>Przykładowy tekst stopki</a:t>
            </a:r>
            <a:endParaRPr lang="pl-PL" dirty="0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pl-PL" sz="4800" kern="1200" dirty="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051551"/>
            <a:ext cx="3565524" cy="2384898"/>
          </a:xfrm>
        </p:spPr>
        <p:txBody>
          <a:bodyPr wrap="square" rtlCol="0" anchor="b" anchorCtr="0">
            <a:normAutofit/>
          </a:bodyPr>
          <a:lstStyle/>
          <a:p>
            <a:pPr rtl="0"/>
            <a:r>
              <a:rPr lang="pl-PL" dirty="0"/>
              <a:t>Tytuł wystąpienia</a:t>
            </a:r>
          </a:p>
        </p:txBody>
      </p:sp>
      <p:pic>
        <p:nvPicPr>
          <p:cNvPr id="14" name="Obraz — symbol zastępczy 13" descr="Cyfrowe tło punktów danych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0" y="0"/>
            <a:ext cx="7452360" cy="6858000"/>
          </a:xfrm>
          <a:noFill/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wrap="square" rtlCol="0">
            <a:normAutofit/>
          </a:bodyPr>
          <a:lstStyle/>
          <a:p>
            <a:pPr rtl="0"/>
            <a:r>
              <a:rPr lang="pl-PL" dirty="0"/>
              <a:t>Nieprawidłowości na rynku kredytów konsumenckich</a:t>
            </a:r>
          </a:p>
          <a:p>
            <a:pPr rtl="0"/>
            <a:r>
              <a:rPr lang="pl-PL" dirty="0"/>
              <a:t>Dr Magdalena Dziedzic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6154736" cy="3384550"/>
          </a:xfrm>
        </p:spPr>
        <p:txBody>
          <a:bodyPr rtlCol="0">
            <a:no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Ryzyko podobnych zjawisk zostało mitygowane faktem wejścia w życie ustawy z dnia 23 marca 2017 r. o kredycie hipotecznym oraz o nadzorze nad pośrednikami kredytu hipotecznego i agentami, jednakże z uwagi na przestępczy w dużej mierze charakter tej praktyki można spodziewać się, że nadal dochodzi do podobnych zjawisk.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2" y="4097338"/>
            <a:ext cx="8911189" cy="2351087"/>
          </a:xfrm>
        </p:spPr>
        <p:txBody>
          <a:bodyPr rtlCol="0"/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W świetle przepisów tej ustawy działalność gospodarcza, której przedmiotem jest udzielanie lub dawanie przyrzeczenia udzielenia konsumentowi kredytu hipotecznego, może być wykonywana wyłącznie przez kredytodawców, a więc banki krajowe, oddziały banków zagranicznych, instytucje kredytowe, oddziały instytucji kredytowych i spółdzielcze kasy oszczędnościowo kredytowe.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10</a:t>
            </a:fld>
            <a:endParaRPr lang="pl-PL"/>
          </a:p>
        </p:txBody>
      </p:sp>
      <p:pic>
        <p:nvPicPr>
          <p:cNvPr id="3074" name="Picture 2" descr="Kredyty konsumenckie - Ludowy Bank Spółdzielczy w Strzałkowie">
            <a:extLst>
              <a:ext uri="{FF2B5EF4-FFF2-40B4-BE49-F238E27FC236}">
                <a16:creationId xmlns:a16="http://schemas.microsoft.com/office/drawing/2014/main" id="{FF006C0A-E667-4375-B352-49F1E3FD4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416" y="1113183"/>
            <a:ext cx="4612720" cy="2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144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5982458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2800" b="1" u="sng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5) Nieprawidłowości na etapie czynności windykacyjnych</a:t>
            </a:r>
            <a:r>
              <a:rPr lang="pl-PL" sz="2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2" y="4097338"/>
            <a:ext cx="11641137" cy="2351087"/>
          </a:xfrm>
        </p:spPr>
        <p:txBody>
          <a:bodyPr rtlCol="0"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PRZYKŁAD: Komunikaty wysyłane do konsumentów w postaci SMS-ów: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pl-PL" sz="16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 OSTATNI CZAS aby uniknąć problemu z POLICJĄ! wpłać DZIŚ 50% swojego długu a resztę umorzymy i wycofamy zawiadomienie – spiesz się!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pl-PL" sz="16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 Informuję że od dziś rozpoczyna się wywiad POLICJI w okolicach z powodu braku spłaty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pl-PL" sz="16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 DZIŚ policja odwiedzać będzie twoją okolicę w celu uzyskania informacji do sądu – wpłać jeśli chcesz uniknąć!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26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6764336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6) Rozliczenie kosztów pożyczki przy wcześniejszej spłacie pożyczki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57870" y="3933825"/>
            <a:ext cx="10346233" cy="2351087"/>
          </a:xfrm>
        </p:spPr>
        <p:txBody>
          <a:bodyPr rtlCol="0"/>
          <a:lstStyle/>
          <a:p>
            <a:r>
              <a:rPr lang="pl-PL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Zgodnie z poglądem wyrażonym w tym stanowisku art. 49 ust. 1 </a:t>
            </a:r>
            <a:r>
              <a:rPr lang="pl-PL" dirty="0" err="1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u.k.k</a:t>
            </a:r>
            <a:r>
              <a:rPr lang="pl-PL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. należy rozumieć w ten sposób, że w przypadku wcześniejszej spłaty kredytu konsumenckiego następuje obniżenie wszystkich możliwych kosztów takiego kredytu, niezależnie od ich charakteru i od tego, kiedy koszty te zostały faktycznie poniesione przez kredytobiorcę.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8495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6671571" cy="3384550"/>
          </a:xfrm>
        </p:spPr>
        <p:txBody>
          <a:bodyPr rtlCol="0">
            <a:no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 </a:t>
            </a:r>
            <a:r>
              <a:rPr lang="pl-PL" sz="24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Z analizy różnych spraw wynika, że w związku z całkowitą lub częściową spłatą pożyczki kredytodawcy dokonują rozróżnienia kosztów kredytu na: </a:t>
            </a:r>
            <a:br>
              <a:rPr lang="pl-PL" sz="24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r>
              <a:rPr lang="pl-PL" sz="24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- koszty podlegające redukcji (np.: odsetki, składka za ubezpieczenie oraz opłaty związane z okresem kredytowania) oraz </a:t>
            </a:r>
            <a:br>
              <a:rPr lang="pl-PL" sz="24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r>
              <a:rPr lang="pl-PL" sz="24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- koszty niepodlegające redukcji (np.: prowizja za udzielenie pożyczki, opłata przygotowawcza, opłata za rozpatrzenie wniosku). </a:t>
            </a:r>
            <a:br>
              <a:rPr lang="pl-PL" sz="24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24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2551" y="3957638"/>
            <a:ext cx="3565524" cy="2351087"/>
          </a:xfrm>
        </p:spPr>
        <p:txBody>
          <a:bodyPr rtlCol="0"/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celem ustawodawcy przy tworzeniu art. 49 </a:t>
            </a:r>
            <a:r>
              <a:rPr lang="pl-PL" sz="1800" dirty="0" err="1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u.k.k</a:t>
            </a:r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. było takie jego skonstruowanie, by uniemożliwić jego obchodzenie poprzez przerzucanie większości kosztów pożyczki do jakiś kategorii opłat, np. wstępnych.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13</a:t>
            </a:fld>
            <a:endParaRPr lang="pl-PL"/>
          </a:p>
        </p:txBody>
      </p:sp>
      <p:pic>
        <p:nvPicPr>
          <p:cNvPr id="5122" name="Picture 2" descr="Co to jest kredyt konsumencki? Czym jest kredyt konsumencki?">
            <a:extLst>
              <a:ext uri="{FF2B5EF4-FFF2-40B4-BE49-F238E27FC236}">
                <a16:creationId xmlns:a16="http://schemas.microsoft.com/office/drawing/2014/main" id="{C950BC03-8148-469A-9436-A852B4C9B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218" y="1272209"/>
            <a:ext cx="4373218" cy="266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072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6910110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2800" b="1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7) Ograniczenie prawa kredytobiorcy do wcześniejszej spłaty kredytu </a:t>
            </a:r>
            <a:b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10315920" cy="2351087"/>
          </a:xfrm>
        </p:spPr>
        <p:txBody>
          <a:bodyPr rtlCol="0"/>
          <a:lstStyle/>
          <a:p>
            <a:r>
              <a:rPr lang="pl-P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Można zaobserwować praktykę polegającą na uzależnianiu przez kredytodawcę prawa do wcześniejszej spłaty kredytu od poinformowania go przez konsumenta o zamiarze wcześniejszej spłaty kredytu.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14</a:t>
            </a:fld>
            <a:endParaRPr lang="pl-PL"/>
          </a:p>
        </p:txBody>
      </p:sp>
      <p:pic>
        <p:nvPicPr>
          <p:cNvPr id="6146" name="Picture 2" descr="Rodzaje kredytów bankowych: czego jeszcze nie wiesz o kredytach? - Akredo.pl">
            <a:extLst>
              <a:ext uri="{FF2B5EF4-FFF2-40B4-BE49-F238E27FC236}">
                <a16:creationId xmlns:a16="http://schemas.microsoft.com/office/drawing/2014/main" id="{7CF3A5B0-162F-45A2-821A-DA63EB8A3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342" y="675862"/>
            <a:ext cx="3981794" cy="298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013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654001"/>
            <a:ext cx="6851374" cy="3384550"/>
          </a:xfrm>
        </p:spPr>
        <p:txBody>
          <a:bodyPr rtlCol="0">
            <a:noAutofit/>
          </a:bodyPr>
          <a:lstStyle/>
          <a:p>
            <a: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Na podstawie przepisów obowiązującej ustawy o kredycie konsumenckim kredytodawca lub pośrednik kredytowy przed zawarciem umowy o kredyt konsumencki jest zobowiązany podać konsumentowi, na trwałym nośniku, w czasie umożliwiającym zapoznanie się z tymi informacjami, m.in. informację o prawie konsumenta do spłaty kredytu przed terminem – informacja ta przekazywana jest na odpowiednim formularzu informacyjnym. </a:t>
            </a:r>
            <a:b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2" y="4097338"/>
            <a:ext cx="7201659" cy="2351087"/>
          </a:xfrm>
        </p:spPr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15</a:t>
            </a:fld>
            <a:endParaRPr lang="pl-PL"/>
          </a:p>
        </p:txBody>
      </p:sp>
      <p:pic>
        <p:nvPicPr>
          <p:cNvPr id="7170" name="Picture 2" descr="kredyty konsumenckie – finanse.uokik.gov.pl">
            <a:extLst>
              <a:ext uri="{FF2B5EF4-FFF2-40B4-BE49-F238E27FC236}">
                <a16:creationId xmlns:a16="http://schemas.microsoft.com/office/drawing/2014/main" id="{6C89128C-DD1F-4CE5-9B30-3553E359D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278" y="549275"/>
            <a:ext cx="4132400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025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2800" b="1" u="sng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9)</a:t>
            </a:r>
            <a:r>
              <a:rPr lang="pl-PL" sz="2800" b="1" u="sng" dirty="0">
                <a:latin typeface="Calibri" panose="020F0502020204030204" pitchFamily="34" charset="0"/>
                <a:ea typeface="Yu Mincho" panose="020B0400000000000000" pitchFamily="18" charset="-128"/>
              </a:rPr>
              <a:t> </a:t>
            </a:r>
            <a:r>
              <a:rPr lang="pl-PL" sz="2800" b="1" u="sng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Nieprawidłowe wskazywanie całkowitej kwoty kredytu </a:t>
            </a:r>
            <a:br>
              <a:rPr lang="pl-PL" sz="28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endParaRPr lang="pl-PL" sz="28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10673728" cy="2351087"/>
          </a:xfrm>
        </p:spPr>
        <p:txBody>
          <a:bodyPr rtlCol="0"/>
          <a:lstStyle/>
          <a:p>
            <a:r>
              <a:rPr lang="pl-PL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Przez kredytowane koszty kredytu należy rozumieć te koszty, które konsument pokrywa od razu po zawarciu umowy pożyczki, a kredytodawca udziela na nie konsumentowi kredytu.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16</a:t>
            </a:fld>
            <a:endParaRPr lang="pl-PL"/>
          </a:p>
        </p:txBody>
      </p:sp>
      <p:pic>
        <p:nvPicPr>
          <p:cNvPr id="8194" name="Picture 2" descr="Co to jest kredyt konsumencki?">
            <a:extLst>
              <a:ext uri="{FF2B5EF4-FFF2-40B4-BE49-F238E27FC236}">
                <a16:creationId xmlns:a16="http://schemas.microsoft.com/office/drawing/2014/main" id="{2519F965-20BD-4439-A0A5-FE7AE26EC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687" y="549276"/>
            <a:ext cx="4121426" cy="254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200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68" y="450575"/>
            <a:ext cx="6623602" cy="3384550"/>
          </a:xfrm>
        </p:spPr>
        <p:txBody>
          <a:bodyPr rtlCol="0">
            <a:noAutofit/>
          </a:bodyPr>
          <a:lstStyle/>
          <a:p>
            <a:pPr rtl="0"/>
            <a:r>
              <a:rPr lang="pl-PL" sz="24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PRZYKŁAD: W jednym z analizowanych wzorców umowy zamieszczono następującą definicję: Całkowita kwota pożyczki to suma wszystkich środków pieniężnych, które Pożyczkodawca udostępnia Pożyczkobiorcy na podstawie umowy; w przypadku złożenia dyspozycji potrącenia z kwoty pożyczki, całkowita kwota pożyczki stanowi sumę kwoty pożyczki dla Pożyczkobiorcy oraz kwoty potrąconej wskutek dyspozycji Pożyczkobiorcy. </a:t>
            </a:r>
            <a:endParaRPr lang="pl-PL" sz="24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10938772" cy="2351087"/>
          </a:xfrm>
        </p:spPr>
        <p:txBody>
          <a:bodyPr rtlCol="0"/>
          <a:lstStyle/>
          <a:p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W powyższej kwestii wypowiedział się m.in. Sąd Apelacyjny w Warszawie, który w wyroku z dnia 15 lutego 2017 r. wskazał, że: </a:t>
            </a:r>
          </a:p>
          <a:p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„</a:t>
            </a:r>
            <a:r>
              <a:rPr lang="pl-PL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Koszty związane z udzieleniem kredytu nie mogą stanowić części »całkowitej kwoty kredytu« w rozumieniu art. 5 pkt 7 ustawy nawet wówczas, gdy kredytodawca udziela kredytu przeznaczonego na poniesienie tych kosztów. W konsekwencji, całkowita kwota kredytu obejmuje jedynie tę kwotę, która została faktycznie oddana do swobodnej dyspozycji konsumenta</a:t>
            </a: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”.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17</a:t>
            </a:fld>
            <a:endParaRPr lang="pl-PL"/>
          </a:p>
        </p:txBody>
      </p:sp>
      <p:pic>
        <p:nvPicPr>
          <p:cNvPr id="9218" name="Picture 2" descr="Nowa dyrektywa o kredycie konsumenckim - CCD 2 - Bankier.pl">
            <a:extLst>
              <a:ext uri="{FF2B5EF4-FFF2-40B4-BE49-F238E27FC236}">
                <a16:creationId xmlns:a16="http://schemas.microsoft.com/office/drawing/2014/main" id="{ECDFEA15-8AD8-479B-B9C5-804C7A5C4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3017" y="450575"/>
            <a:ext cx="4584425" cy="31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042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6379209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2800" dirty="0"/>
              <a:t>9) </a:t>
            </a:r>
            <a:r>
              <a:rPr lang="pl-PL" sz="2800" b="1" u="sng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Brak kompleksowej informacji w umowie o prawie do odstąpienia od umowy kredytu i zasadach wykonania tego prawa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72567" y="4044975"/>
            <a:ext cx="11574876" cy="2351087"/>
          </a:xfrm>
        </p:spPr>
        <p:txBody>
          <a:bodyPr rtlCol="0"/>
          <a:lstStyle/>
          <a:p>
            <a:r>
              <a:rPr lang="pl-P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PRZYKŁAD: W jednym z analizowanych wzorców umów kredytu konsumenckiego znalazło się następujące postanowienie:</a:t>
            </a:r>
            <a:r>
              <a:rPr lang="pl-PL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 Pożyczkobiorca może odstąpić od Umowy Pożyczki w terminie maksymalnie 14 dni od daty jej zawarcia doręczając osobiście wypełniony formularz odstąpienia od Umowy do oddziału Pożyczkodawcy lub przesyłając go listem poleconym na adres: […].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18</a:t>
            </a:fld>
            <a:endParaRPr lang="pl-PL"/>
          </a:p>
        </p:txBody>
      </p:sp>
      <p:pic>
        <p:nvPicPr>
          <p:cNvPr id="10242" name="Picture 2" descr="Kredyt konsumencki na dowolny cel — charakterystyka i zalety">
            <a:extLst>
              <a:ext uri="{FF2B5EF4-FFF2-40B4-BE49-F238E27FC236}">
                <a16:creationId xmlns:a16="http://schemas.microsoft.com/office/drawing/2014/main" id="{FFDAD894-B1DD-44D3-97D7-597BFDA8E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191" y="728870"/>
            <a:ext cx="4492487" cy="2928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679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6724579" cy="3384550"/>
          </a:xfrm>
        </p:spPr>
        <p:txBody>
          <a:bodyPr rtlCol="0">
            <a:noAutofit/>
          </a:bodyPr>
          <a:lstStyle/>
          <a:p>
            <a: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Ustawa tymczasem w tym zakresie nie wymaga, aby złożenie oświadczenia o odstąpieniu zostało wykonane w określony sposób (w określonej formie). </a:t>
            </a:r>
            <a:b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Należy zatem przyjąć, że kredytobiorca może w każdy dowolny sposób „złożyć” kredytodawcy swoje oświadczenie o odstąpieniu od umowy kredytu, byle spełniało ono cechy oświadczenia woli w rozumieniu art. 60 k.c. </a:t>
            </a:r>
            <a:b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Innymi słowy z treści oświadczenia musi wynikać wola kredytobiorcy odstąpienia od zawartej umowy kredytu. </a:t>
            </a:r>
            <a:b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2" y="4044975"/>
            <a:ext cx="11090273" cy="2351087"/>
          </a:xfrm>
        </p:spPr>
        <p:txBody>
          <a:bodyPr rtlCol="0"/>
          <a:lstStyle/>
          <a:p>
            <a:r>
              <a:rPr lang="pl-PL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Czym innym jest nałożony na kredytodawcę ustawą o kredycie konsumenckim obowiązek wręczenia konsumentowi przy zawarciu umowy kredytu wzoru oświadczenia o odstąpieniu od umowy – z oznaczeniem swojego imienia, nazwiska (nazwy) i adresu zamieszkania (siedziby) – który to wzór ma przede wszystkim walor informacyjny dla konsumenta, a czym innym jest wymaganie od konsumenta złożenia oświadczenia na określonym formularzu.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038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5524" cy="1997855"/>
          </a:xfrm>
        </p:spPr>
        <p:txBody>
          <a:bodyPr rtlCol="0"/>
          <a:lstStyle/>
          <a:p>
            <a:pPr rtl="0"/>
            <a:r>
              <a:rPr lang="pl-PL" dirty="0"/>
              <a:t>Plan wystąpienia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677306"/>
            <a:ext cx="3565525" cy="3415519"/>
          </a:xfrm>
        </p:spPr>
        <p:txBody>
          <a:bodyPr rtlCol="0"/>
          <a:lstStyle/>
          <a:p>
            <a:pPr rtl="0"/>
            <a:endParaRPr lang="pl-PL" dirty="0"/>
          </a:p>
        </p:txBody>
      </p:sp>
      <p:pic>
        <p:nvPicPr>
          <p:cNvPr id="8" name="Obraz — symbol zastępczy 7" descr="Dane cyfrowe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Obraz — symbol zastępczy 9" descr="Punkty danych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Obraz — symbol zastępczy 11" descr="Tło danych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3" name="Data — symbol zastępczy 12">
            <a:extLst>
              <a:ext uri="{FF2B5EF4-FFF2-40B4-BE49-F238E27FC236}">
                <a16:creationId xmlns:a16="http://schemas.microsoft.com/office/drawing/2014/main" id="{915FE2C5-E66A-4405-B19E-2C5C546C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14" name="Stopka — symbol zastępczy 13">
            <a:extLst>
              <a:ext uri="{FF2B5EF4-FFF2-40B4-BE49-F238E27FC236}">
                <a16:creationId xmlns:a16="http://schemas.microsoft.com/office/drawing/2014/main" id="{B01DF4D0-78BC-4C8C-9570-26F0B225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15" name="Numer slajdu — symbol zastępczy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2400" b="1" u="sng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10) Nakładanie na konsumenta obowiązku poniesienia kosztów odstąpienia od umowy kredytu konsumenckiego niezgodnych z ustawą </a:t>
            </a:r>
            <a:b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2" y="4097338"/>
            <a:ext cx="10885763" cy="2351087"/>
          </a:xfrm>
        </p:spPr>
        <p:txBody>
          <a:bodyPr rtlCol="0"/>
          <a:lstStyle/>
          <a:p>
            <a:pPr algn="just"/>
            <a:r>
              <a:rPr lang="pl-P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Zgodnie z przepisami ustawy o kredycie konsumenckim klient ma 14 dni od zawarcia umowy na odstąpienie od niej. </a:t>
            </a:r>
          </a:p>
          <a:p>
            <a:r>
              <a:rPr lang="pl-P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Intencją ustawodawcy było, żeby konsument nie ponosił z tego tytułu żadnych kosztów poza pokryciem kosztów odsetek za czas korzystania z kapitału.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514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7349710" cy="3384550"/>
          </a:xfrm>
        </p:spPr>
        <p:txBody>
          <a:bodyPr rtlCol="0">
            <a:no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PRZYKŁAD: W jednym z analizowanych wzorców umów kredytu konsumenckiego znalazło się następujące postanowienie: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r>
              <a:rPr lang="pl-PL" sz="1800" i="1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W razie odstąpienia od umowy Pożyczkodawca obowiązany jest niezwłocznie zwrócić poniesione przez Pożyczkobiorcę na rzecz Pożyczkodawcy koszty udzielanej pożyczki, z wyjątkiem opłaty przygotowawczej […]. Zgodnie z treścią tego postanowienia pożyczkobiorca w związku z odstąpieniem od umowy pożyczki zobligowany jest do zapłaty nie tylko odsetek za okres od dnia wypłaty pożyczki do dnia spłaty pożyczki, ale również do poniesienia kosztu opłaty przygotowawczej. </a:t>
            </a:r>
            <a:br>
              <a:rPr lang="pl-P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endParaRPr lang="pl-PL" sz="3600" i="1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10315920" cy="2351087"/>
          </a:xfrm>
        </p:spPr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21</a:t>
            </a:fld>
            <a:endParaRPr lang="pl-PL"/>
          </a:p>
        </p:txBody>
      </p:sp>
      <p:pic>
        <p:nvPicPr>
          <p:cNvPr id="13314" name="Picture 2" descr="Kredyty konsumenckie - Andrews">
            <a:extLst>
              <a:ext uri="{FF2B5EF4-FFF2-40B4-BE49-F238E27FC236}">
                <a16:creationId xmlns:a16="http://schemas.microsoft.com/office/drawing/2014/main" id="{971C7DA8-ADC8-488F-8F55-9F3313031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574" y="549276"/>
            <a:ext cx="4013130" cy="256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700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rtlCol="0">
            <a:noAutofit/>
          </a:bodyPr>
          <a:lstStyle/>
          <a:p>
            <a:r>
              <a:rPr lang="pl-PL" sz="2800" b="1" u="sng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11) Błędne przekazywanie informacji o RRSO </a:t>
            </a:r>
            <a:b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9560546" cy="2351087"/>
          </a:xfrm>
        </p:spPr>
        <p:txBody>
          <a:bodyPr rtlCol="0"/>
          <a:lstStyle/>
          <a:p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Nieprawidłowe informacje o wysokości wskaźnika RRSO mogą wprowadzać konsumentów w błąd i skłonić ich do wyboru mniej korzystnej oferty kredytowej. Konsument dokonując porównania ofert, wybiera bowiem tę ofertę, w której wskaźnik RRSO jest mniejszy.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1566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6711327" cy="3384550"/>
          </a:xfrm>
        </p:spPr>
        <p:txBody>
          <a:bodyPr rtlCol="0">
            <a:noAutofit/>
          </a:bodyPr>
          <a:lstStyle/>
          <a:p>
            <a:r>
              <a:rPr lang="pl-PL" sz="2000" b="1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Przykład: </a:t>
            </a:r>
            <a:b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„Przy pożyczce na kwotę 1500 zł, której spłata miała nastąpić w 57 ratach tygodniowych po 51,06 zł wraz z obsługą w domu, </a:t>
            </a:r>
            <a:r>
              <a:rPr lang="pl-PL" sz="2000" b="1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przedsiębiorca deklarował RRSO na poziomie 41,34%, podczas gdy faktycznie wynosiło ono 285,35%</a:t>
            </a:r>
            <a: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. </a:t>
            </a:r>
            <a:b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11190922" cy="2351087"/>
          </a:xfrm>
        </p:spPr>
        <p:txBody>
          <a:bodyPr rtlCol="0"/>
          <a:lstStyle/>
          <a:p>
            <a:pPr algn="just"/>
            <a:r>
              <a:rPr lang="pl-PL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Przykład: </a:t>
            </a:r>
            <a:endParaRPr lang="pl-PL" dirty="0">
              <a:solidFill>
                <a:schemeClr val="tx1"/>
              </a:solidFill>
              <a:effectLst/>
              <a:latin typeface="Calibri" panose="020F0502020204030204" pitchFamily="34" charset="0"/>
              <a:ea typeface="Yu Mincho" panose="020B0400000000000000" pitchFamily="18" charset="-128"/>
            </a:endParaRPr>
          </a:p>
          <a:p>
            <a:pPr algn="just"/>
            <a:r>
              <a:rPr lang="pl-P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„Przedsiębiorca prezentował RRSO obliczoną bez uwzględnienia przedmiotowej opłaty. Przykładowo, przy pożyczce na kwotę 1000 zł, której spłata miała nastąpić w 25 ratach tygodniowych po 66 zł, </a:t>
            </a:r>
            <a:r>
              <a:rPr lang="pl-PL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przedsiębiorca deklarował RRSO na poziomie 109,71%, podczas gdy faktycznie wynosiła ona 789,13%</a:t>
            </a:r>
            <a:r>
              <a:rPr lang="pl-P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.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23</a:t>
            </a:fld>
            <a:endParaRPr lang="pl-PL"/>
          </a:p>
        </p:txBody>
      </p:sp>
      <p:pic>
        <p:nvPicPr>
          <p:cNvPr id="15362" name="Picture 2" descr="Rozbieżność pomiędzy kredytem konsumenckim a konsumpcyjnym">
            <a:extLst>
              <a:ext uri="{FF2B5EF4-FFF2-40B4-BE49-F238E27FC236}">
                <a16:creationId xmlns:a16="http://schemas.microsoft.com/office/drawing/2014/main" id="{7E29D411-0A30-48EC-8C88-5E38D88C4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487" y="549274"/>
            <a:ext cx="4201298" cy="277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144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rtlCol="0">
            <a:noAutofit/>
          </a:bodyPr>
          <a:lstStyle/>
          <a:p>
            <a:pPr rtl="0"/>
            <a:r>
              <a:rPr lang="pl-PL" sz="3600" dirty="0"/>
              <a:t>13) </a:t>
            </a:r>
            <a:r>
              <a:rPr lang="pl-PL" sz="3600" dirty="0" err="1"/>
              <a:t>Misselling</a:t>
            </a:r>
            <a:r>
              <a:rPr lang="pl-PL" sz="3600" dirty="0"/>
              <a:t> </a:t>
            </a:r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11415850" cy="2351087"/>
          </a:xfrm>
        </p:spPr>
        <p:txBody>
          <a:bodyPr rtlCol="0"/>
          <a:lstStyle/>
          <a:p>
            <a:pPr algn="just"/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Innym równie niepokojącym zjawiskiem, a tym samym nieprawidłowością na rynku kredytów konsumenckich, jest praktyka naruszająca zbiorowe interesy konsumentów, polegająca na proponowaniu konsumentom nabycia usług finansowych, które nie odpowiadają potrzebom tych konsumentów, ustalonym z uwzględnieniem dostępnych przedsiębiorcy informacji w zakresie cech tych konsumentów, lub proponowanie nabycia tych usług w sposób nieadekwatny do ich charakteru, czyli tzw. </a:t>
            </a:r>
            <a:r>
              <a:rPr lang="pl-PL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misselling</a:t>
            </a:r>
            <a:r>
              <a:rPr lang="pl-PL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B0400000000000000" pitchFamily="18" charset="-128"/>
              </a:rPr>
              <a:t>. 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Yu Mincho" panose="020B0400000000000000" pitchFamily="18" charset="-128"/>
            </a:endParaRP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21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rtlCol="0">
            <a:noAutofit/>
          </a:bodyPr>
          <a:lstStyle/>
          <a:p>
            <a:pPr rtl="0"/>
            <a:r>
              <a:rPr lang="pl-PL" sz="3600" dirty="0"/>
              <a:t>14) Nieprawidłowości w zakresie badania zdolności kredytowej</a:t>
            </a:r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11415850" cy="2351087"/>
          </a:xfrm>
        </p:spPr>
        <p:txBody>
          <a:bodyPr rtlCol="0"/>
          <a:lstStyle/>
          <a:p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Instytucje pożyczkowe wykorzystują nieprecyzyjność przepisu art. 9 ust. 1 ustawy z dnia 12 maja 2011 r. o kredycie konsumenckim, zgodnie z którym kredytodawca przed zawarciem umowy o kredyt konsumencki jest zobowiązany wyłącznie do dokonania oceny zdolności kredytowej konsumenta. </a:t>
            </a:r>
          </a:p>
          <a:p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 treści tego przepisu nie wynika wprost, że udzielenie kredytu uzależnione jest od posiadania przez konsumenta zdolności kredytowej.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558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rtlCol="0">
            <a:noAutofit/>
          </a:bodyPr>
          <a:lstStyle/>
          <a:p>
            <a:pPr rtl="0"/>
            <a:r>
              <a:rPr lang="pl-PL" sz="3600" dirty="0"/>
              <a:t>15) Niewypełnianie obowiązków informacyjnych </a:t>
            </a:r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11415850" cy="2351087"/>
          </a:xfrm>
        </p:spPr>
        <p:txBody>
          <a:bodyPr rtlCol="0"/>
          <a:lstStyle/>
          <a:p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Niewypełnianie obowiązków informacyjnych przez instytucje pożyczkowe jest jednym z najczęściej występujących nadużyć na rynku kredytów konsumenckich</a:t>
            </a:r>
            <a:r>
              <a:rPr lang="pl-PL" sz="180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pl-PL" sz="180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Praktyka </a:t>
            </a: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 występuje zarówno na etapie przedkontraktowym, co znajduje wyraz w nieprzekazywaniu wymaganych ustawowo informacji w formularzu informacyjnym, jak i na etapie zawierania umowy kredytowej poprzez nieprzekazywanie konsumentom w umowach o kredyt konsumencki informacji zawartych w art. 13 ust. 2 </a:t>
            </a:r>
            <a:r>
              <a:rPr lang="pl-PL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u.k.k</a:t>
            </a: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750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6605310" cy="3384550"/>
          </a:xfrm>
        </p:spPr>
        <p:txBody>
          <a:bodyPr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u="sng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Tematyka wniosków z zakresu rynku bankowo-kapitałowego kierowana do RF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10474946" cy="2351087"/>
          </a:xfrm>
        </p:spPr>
        <p:txBody>
          <a:bodyPr rtlCol="0"/>
          <a:lstStyle/>
          <a:p>
            <a:r>
              <a:rPr lang="pl-PL" dirty="0"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Kredytu dotyczyło 55% skarg – 4345 skarg</a:t>
            </a:r>
            <a:br>
              <a:rPr lang="pl-PL" dirty="0"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r>
              <a:rPr lang="pl-PL" dirty="0"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Pozostałe ( rachunek bankowy, karta płatnicza, fundusze inwestycyjne, leasing, rynek </a:t>
            </a:r>
            <a:r>
              <a:rPr lang="pl-PL" dirty="0" err="1"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forex</a:t>
            </a:r>
            <a:r>
              <a:rPr lang="pl-PL" dirty="0"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, operacje bankomatowe, papiery wartościowe)</a:t>
            </a:r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71621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/>
          <a:lstStyle/>
          <a:p>
            <a:pPr rtl="0"/>
            <a:r>
              <a:rPr lang="pl-PL" dirty="0"/>
              <a:t>Dziękuję</a:t>
            </a:r>
          </a:p>
        </p:txBody>
      </p:sp>
      <p:sp>
        <p:nvSpPr>
          <p:cNvPr id="23" name="Podtytuł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/>
          <a:lstStyle/>
          <a:p>
            <a:pPr rtl="0"/>
            <a:endParaRPr lang="pl-PL" dirty="0"/>
          </a:p>
        </p:txBody>
      </p:sp>
      <p:pic>
        <p:nvPicPr>
          <p:cNvPr id="27" name="Obraz — symbol zastępczy 26" descr="Cyfrowe tło punktów danych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548640"/>
            <a:ext cx="5084064" cy="2880360"/>
          </a:xfrm>
        </p:spPr>
      </p:pic>
      <p:pic>
        <p:nvPicPr>
          <p:cNvPr id="33" name="Obraz — symbol zastępczy 32" descr="Cyfrowe tło punktów danych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3429000"/>
            <a:ext cx="5084064" cy="2880360"/>
          </a:xfrm>
        </p:spPr>
      </p:pic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7823E305-6365-4345-8BD1-4A31C61D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0B37A3FF-ED32-4C4A-A21F-848A3BF6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owolny kształt: Kształt 3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36" name="Owal 3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38" name="Owal 3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40" name="Grupa 3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1" name="Dowolny kształt: Kształt 4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/>
            </a:p>
          </p:txBody>
        </p:sp>
        <p:sp>
          <p:nvSpPr>
            <p:cNvPr id="42" name="Dowolny kształt: Kształt 4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43" name="Owal 4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44" name="Owal 4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 useBgFill="1">
        <p:nvSpPr>
          <p:cNvPr id="46" name="Prostokąt 45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pic>
        <p:nvPicPr>
          <p:cNvPr id="8" name="Obraz — symbol zastępczy 7" descr="Cyfrowe tło punktów danych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07950" y="0"/>
            <a:ext cx="12192000" cy="6858000"/>
          </a:xfrm>
        </p:spPr>
      </p:pic>
      <p:sp>
        <p:nvSpPr>
          <p:cNvPr id="48" name="Prostokąt 47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sp>
        <p:nvSpPr>
          <p:cNvPr id="50" name="Prostokąt 49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/>
          </a:p>
        </p:txBody>
      </p:sp>
      <p:sp>
        <p:nvSpPr>
          <p:cNvPr id="15" name="Tytuł 14">
            <a:extLst>
              <a:ext uri="{FF2B5EF4-FFF2-40B4-BE49-F238E27FC236}">
                <a16:creationId xmlns:a16="http://schemas.microsoft.com/office/drawing/2014/main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rtl="0">
              <a:lnSpc>
                <a:spcPct val="100000"/>
              </a:lnSpc>
            </a:pPr>
            <a:endParaRPr lang="pl-PL" sz="6400" kern="12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16" name="Podtytuł 15">
            <a:extLst>
              <a:ext uri="{FF2B5EF4-FFF2-40B4-BE49-F238E27FC236}">
                <a16:creationId xmlns:a16="http://schemas.microsoft.com/office/drawing/2014/main" id="{4BDCF583-1D5D-4235-97C2-39272B80A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vert="horz" wrap="square" lIns="0" tIns="0" rIns="0" bIns="0" rtlCol="0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endParaRPr lang="pl-PL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910D835-B454-4270-BB35-86A18730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7F7F653B-90B5-4F47-A33F-93DCB2EF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pl-PL" smtClean="0"/>
              <a:t>3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250AAFB-CAC1-25F4-A107-2810553419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7850" y="1462087"/>
            <a:ext cx="8496300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02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26" y="712788"/>
            <a:ext cx="5890329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3200" b="1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1) Refinansowanie kredytu udzielonego konsumentowi przez różne podmioty powiązane kapitałowo bądź osobowo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2" y="4097338"/>
            <a:ext cx="5717415" cy="2351087"/>
          </a:xfrm>
        </p:spPr>
        <p:txBody>
          <a:bodyPr rtlCol="0"/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PRZYKŁAD: W jednej z analizowanych przez Rzecznika F spraw konsument miał aż siedmiokrotnie refinansowaną pierwotną kwotę pożyczki. W każdej umowie refinansującej naliczano konsumentowi opłaty. Prowadziło to do sytuacji, gdy ten sam dług, który jedynie formalnie „zmieniał” wierzyciela, wiązał się z ogromnymi kosztami, zwłaszcza w porównaniu z udostępnionym kapitałem.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51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5704163" cy="3384550"/>
          </a:xfrm>
        </p:spPr>
        <p:txBody>
          <a:bodyPr rtlCol="0">
            <a:noAutofit/>
          </a:bodyPr>
          <a:lstStyle/>
          <a:p>
            <a:r>
              <a:rPr lang="pl-PL" sz="2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Cel-  obchodzenie przepisów o maksymalnych </a:t>
            </a:r>
            <a:r>
              <a:rPr lang="pl-PL" sz="2800" dirty="0" err="1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pozaodsetkowych</a:t>
            </a:r>
            <a:r>
              <a:rPr lang="pl-PL" sz="2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 kosztach kredytu w przypadku odroczenia spłaty zadłużenia lub udzielenia kolejnych kredytów przed dokonaniem spłaty wcześniejszego kredytu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5704162" cy="2351087"/>
          </a:xfrm>
        </p:spPr>
        <p:txBody>
          <a:bodyPr rtlCol="0"/>
          <a:lstStyle/>
          <a:p>
            <a:pPr algn="ctr"/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Sama konstrukcja refinansowania kredytu –</a:t>
            </a:r>
          </a:p>
          <a:p>
            <a:pPr algn="ctr"/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 z uwagi stworzenie sieci podmiotów działających w ramach jednej grupy powiązanej kapitałowo lub osobowo – prowadzi bowiem jedynie do formalnej zmiany kredytodawcy przy dodatkowym obciążeniu konsumenta kosztami opłaty za udzielenie kolejnego kredytu.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5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B64018ED-EFB5-44A0-9E4D-AD2F91833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5027" y="1400995"/>
            <a:ext cx="5386109" cy="338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89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5107814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3200" b="1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2) Wydłużenie okresu kredytowania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/>
          <a:lstStyle/>
          <a:p>
            <a:pPr algn="ctr"/>
            <a:r>
              <a:rPr lang="pl-PL" sz="1800" i="1" u="sng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zgodnie z zasadą, dłuższy okres pożyczki, więcej miejsca na wynagrodzenie</a:t>
            </a:r>
            <a:endParaRPr lang="pl-PL" sz="1800" dirty="0">
              <a:effectLst/>
              <a:latin typeface="Calibri" panose="020F0502020204030204" pitchFamily="34" charset="0"/>
              <a:ea typeface="Yu Mincho" panose="020B0400000000000000" pitchFamily="18" charset="-128"/>
              <a:cs typeface="Times New Roman" panose="02020603050405020304" pitchFamily="18" charset="0"/>
            </a:endParaRP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28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5425867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2800" b="1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3) Stosowanie wygórowanej opłaty za poręczenie spłaty kredytu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5545134" cy="2351087"/>
          </a:xfrm>
        </p:spPr>
        <p:txBody>
          <a:bodyPr rtlCol="0"/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Koszt wynikający z udzielenia poręczenia – 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jeżeli faktycznie było ono niezbędne do otrzymania kredytu – powinien być uwzględniany w całkowitym koszcie kredytu, mimo iż niekiedy uiszczany mógł być bezpośrednio na rzecz poręczyciela, a więc formalnie rzecz biorąc, na rzecz odrębnego od kredytodawcy podmiotu.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7</a:t>
            </a:fld>
            <a:endParaRPr lang="pl-PL"/>
          </a:p>
        </p:txBody>
      </p:sp>
      <p:pic>
        <p:nvPicPr>
          <p:cNvPr id="1026" name="Picture 2" descr="Kredyty konsumenckie: rząd przedłuża obniżenie kosztów pozaodsetkowych do  końca 2021 roku : aleBank.pl – Portal ekonomiczny – Najbliżej Finansów">
            <a:extLst>
              <a:ext uri="{FF2B5EF4-FFF2-40B4-BE49-F238E27FC236}">
                <a16:creationId xmlns:a16="http://schemas.microsoft.com/office/drawing/2014/main" id="{936BF981-4D1F-464A-BA68-A34444800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899886"/>
            <a:ext cx="5545135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428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5982458" cy="3384550"/>
          </a:xfrm>
        </p:spPr>
        <p:txBody>
          <a:bodyPr rtlCol="0">
            <a:noAutofit/>
          </a:bodyPr>
          <a:lstStyle/>
          <a:p>
            <a:pPr algn="ctr"/>
            <a:r>
              <a:rPr lang="pl-PL" sz="2800" b="1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4) Stosowanie niewspółmiernego zabezpieczenia spłaty kredytu – przewłaszczenie na zabezpieczenie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9398000" cy="2351087"/>
          </a:xfrm>
        </p:spPr>
        <p:txBody>
          <a:bodyPr rtlCol="0"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Praktyka ta dotyczyła udzielenia kredytu osobie fizycznej, gdzie w istocie wraz z zawarciem umowy kredytu równocześnie dochodziło do przeniesienia własności nieruchomości kredytobiorcy na rzecz kredytodawcy.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Przeniesienie własności nieruchomości stanowiło przy tym warunek uzyskania kredytu, a umowy przewidywały prawo odkupu nieruchomości. </a:t>
            </a:r>
          </a:p>
          <a:p>
            <a:pPr rtl="0"/>
            <a:endParaRPr lang="pl-PL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248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6539049" cy="3384550"/>
          </a:xfrm>
        </p:spPr>
        <p:txBody>
          <a:bodyPr rtlCol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20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Dodatkowo omawiane praktyki i zachowania kredytodawców, jako podmiotów nabywających wskutek udzielenia pożyczki nieruchomości, mogą być rozpatrywane nie tylko na płaszczyźnie cywilnoprawnej, ale również karnoprawnej. </a:t>
            </a: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15" name="Zawartość — symbol zastępczy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/>
          <a:lstStyle/>
          <a:p>
            <a:r>
              <a:rPr lang="pl-PL" sz="2000" dirty="0">
                <a:latin typeface="Calibri" panose="020F0502020204030204" pitchFamily="34" charset="0"/>
                <a:ea typeface="Yu Mincho" panose="020B0400000000000000" pitchFamily="18" charset="-128"/>
                <a:cs typeface="Times New Roman" panose="02020603050405020304" pitchFamily="18" charset="0"/>
              </a:rPr>
              <a:t>W niektórych przypadkach bowiem określone praktyki kredytodawców mogą zostać ocenione w kontekście przestępstwa oszustwa czy przestępstwa wyzysku z art. 304 k.k.</a:t>
            </a:r>
            <a:endParaRPr lang="pl-PL" sz="2000" dirty="0"/>
          </a:p>
        </p:txBody>
      </p:sp>
      <p:sp>
        <p:nvSpPr>
          <p:cNvPr id="19" name="Data — symbol zastępczy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20" name="Stopka — symbol zastępczy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1" name="Numer slajdu — symbol zastępczy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4991745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4441.tgt.Office_50301113_TF33713516_Win32_OJ112196127" id="{13F340DD-E820-4A45-AE8D-F68A3FDA2EBD}" vid="{E10BDB70-DE34-4756-8F2F-575C338F3077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{C662248B-E5EA-4BDD-9C57-C3CCCBA3D6E7}tf33713516_win32</Template>
  <TotalTime>819</TotalTime>
  <Words>1938</Words>
  <Application>Microsoft Office PowerPoint</Application>
  <PresentationFormat>Panoramiczny</PresentationFormat>
  <Paragraphs>147</Paragraphs>
  <Slides>28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Calibri</vt:lpstr>
      <vt:lpstr>Gill Sans MT</vt:lpstr>
      <vt:lpstr>Times New Roman</vt:lpstr>
      <vt:lpstr>3DFloatVTI</vt:lpstr>
      <vt:lpstr>Tytuł wystąpienia</vt:lpstr>
      <vt:lpstr>Plan wystąpienia</vt:lpstr>
      <vt:lpstr>Prezentacja programu PowerPoint</vt:lpstr>
      <vt:lpstr>1) Refinansowanie kredytu udzielonego konsumentowi przez różne podmioty powiązane kapitałowo bądź osobowo  </vt:lpstr>
      <vt:lpstr>Cel-  obchodzenie przepisów o maksymalnych pozaodsetkowych kosztach kredytu w przypadku odroczenia spłaty zadłużenia lub udzielenia kolejnych kredytów przed dokonaniem spłaty wcześniejszego kredytu </vt:lpstr>
      <vt:lpstr>2) Wydłużenie okresu kredytowania  </vt:lpstr>
      <vt:lpstr>3) Stosowanie wygórowanej opłaty za poręczenie spłaty kredytu  </vt:lpstr>
      <vt:lpstr>4) Stosowanie niewspółmiernego zabezpieczenia spłaty kredytu – przewłaszczenie na zabezpieczenie  </vt:lpstr>
      <vt:lpstr>Dodatkowo omawiane praktyki i zachowania kredytodawców, jako podmiotów nabywających wskutek udzielenia pożyczki nieruchomości, mogą być rozpatrywane nie tylko na płaszczyźnie cywilnoprawnej, ale również karnoprawnej.    </vt:lpstr>
      <vt:lpstr>Ryzyko podobnych zjawisk zostało mitygowane faktem wejścia w życie ustawy z dnia 23 marca 2017 r. o kredycie hipotecznym oraz o nadzorze nad pośrednikami kredytu hipotecznego i agentami, jednakże z uwagi na przestępczy w dużej mierze charakter tej praktyki można spodziewać się, że nadal dochodzi do podobnych zjawisk.  </vt:lpstr>
      <vt:lpstr>5) Nieprawidłowości na etapie czynności windykacyjnych  </vt:lpstr>
      <vt:lpstr>6) Rozliczenie kosztów pożyczki przy wcześniejszej spłacie pożyczki  </vt:lpstr>
      <vt:lpstr> Z analizy różnych spraw wynika, że w związku z całkowitą lub częściową spłatą pożyczki kredytodawcy dokonują rozróżnienia kosztów kredytu na:  - koszty podlegające redukcji (np.: odsetki, składka za ubezpieczenie oraz opłaty związane z okresem kredytowania) oraz  - koszty niepodlegające redukcji (np.: prowizja za udzielenie pożyczki, opłata przygotowawcza, opłata za rozpatrzenie wniosku).  </vt:lpstr>
      <vt:lpstr>7) Ograniczenie prawa kredytobiorcy do wcześniejszej spłaty kredytu  </vt:lpstr>
      <vt:lpstr>Na podstawie przepisów obowiązującej ustawy o kredycie konsumenckim kredytodawca lub pośrednik kredytowy przed zawarciem umowy o kredyt konsumencki jest zobowiązany podać konsumentowi, na trwałym nośniku, w czasie umożliwiającym zapoznanie się z tymi informacjami, m.in. informację o prawie konsumenta do spłaty kredytu przed terminem – informacja ta przekazywana jest na odpowiednim formularzu informacyjnym.  </vt:lpstr>
      <vt:lpstr>9) Nieprawidłowe wskazywanie całkowitej kwoty kredytu  </vt:lpstr>
      <vt:lpstr>PRZYKŁAD: W jednym z analizowanych wzorców umowy zamieszczono następującą definicję: Całkowita kwota pożyczki to suma wszystkich środków pieniężnych, które Pożyczkodawca udostępnia Pożyczkobiorcy na podstawie umowy; w przypadku złożenia dyspozycji potrącenia z kwoty pożyczki, całkowita kwota pożyczki stanowi sumę kwoty pożyczki dla Pożyczkobiorcy oraz kwoty potrąconej wskutek dyspozycji Pożyczkobiorcy. </vt:lpstr>
      <vt:lpstr>9) Brak kompleksowej informacji w umowie o prawie do odstąpienia od umowy kredytu i zasadach wykonania tego prawa  </vt:lpstr>
      <vt:lpstr>Ustawa tymczasem w tym zakresie nie wymaga, aby złożenie oświadczenia o odstąpieniu zostało wykonane w określony sposób (w określonej formie).  Należy zatem przyjąć, że kredytobiorca może w każdy dowolny sposób „złożyć” kredytodawcy swoje oświadczenie o odstąpieniu od umowy kredytu, byle spełniało ono cechy oświadczenia woli w rozumieniu art. 60 k.c.  Innymi słowy z treści oświadczenia musi wynikać wola kredytobiorcy odstąpienia od zawartej umowy kredytu.  </vt:lpstr>
      <vt:lpstr>10) Nakładanie na konsumenta obowiązku poniesienia kosztów odstąpienia od umowy kredytu konsumenckiego niezgodnych z ustawą  </vt:lpstr>
      <vt:lpstr>PRZYKŁAD: W jednym z analizowanych wzorców umów kredytu konsumenckiego znalazło się następujące postanowienie:   W razie odstąpienia od umowy Pożyczkodawca obowiązany jest niezwłocznie zwrócić poniesione przez Pożyczkobiorcę na rzecz Pożyczkodawcy koszty udzielanej pożyczki, z wyjątkiem opłaty przygotowawczej […]. Zgodnie z treścią tego postanowienia pożyczkobiorca w związku z odstąpieniem od umowy pożyczki zobligowany jest do zapłaty nie tylko odsetek za okres od dnia wypłaty pożyczki do dnia spłaty pożyczki, ale również do poniesienia kosztu opłaty przygotowawczej.  </vt:lpstr>
      <vt:lpstr>11) Błędne przekazywanie informacji o RRSO  </vt:lpstr>
      <vt:lpstr>Przykład:  „Przy pożyczce na kwotę 1500 zł, której spłata miała nastąpić w 57 ratach tygodniowych po 51,06 zł wraz z obsługą w domu, przedsiębiorca deklarował RRSO na poziomie 41,34%, podczas gdy faktycznie wynosiło ono 285,35%.   </vt:lpstr>
      <vt:lpstr>13) Misselling </vt:lpstr>
      <vt:lpstr>14) Nieprawidłowości w zakresie badania zdolności kredytowej</vt:lpstr>
      <vt:lpstr>15) Niewypełnianie obowiązków informacyjnych </vt:lpstr>
      <vt:lpstr>Tematyka wniosków z zakresu rynku bankowo-kapitałowego kierowana do RF  </vt:lpstr>
      <vt:lpstr>Dziękuję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wystąpienia</dc:title>
  <dc:creator>Paweł Staniszewski</dc:creator>
  <cp:lastModifiedBy>Anna Juryk</cp:lastModifiedBy>
  <cp:revision>6</cp:revision>
  <dcterms:created xsi:type="dcterms:W3CDTF">2022-04-29T16:53:54Z</dcterms:created>
  <dcterms:modified xsi:type="dcterms:W3CDTF">2022-06-07T16:45:06Z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