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59" r:id="rId5"/>
    <p:sldId id="260" r:id="rId6"/>
    <p:sldId id="261" r:id="rId7"/>
    <p:sldId id="271" r:id="rId8"/>
    <p:sldId id="262" r:id="rId9"/>
    <p:sldId id="263" r:id="rId10"/>
    <p:sldId id="264" r:id="rId11"/>
    <p:sldId id="265" r:id="rId12"/>
    <p:sldId id="266" r:id="rId13"/>
    <p:sldId id="267" r:id="rId14"/>
    <p:sldId id="272" r:id="rId15"/>
    <p:sldId id="273" r:id="rId16"/>
    <p:sldId id="274" r:id="rId17"/>
    <p:sldId id="275" r:id="rId18"/>
    <p:sldId id="268" r:id="rId19"/>
    <p:sldId id="269" r:id="rId20"/>
    <p:sldId id="276" r:id="rId21"/>
    <p:sldId id="277" r:id="rId22"/>
    <p:sldId id="278" r:id="rId23"/>
    <p:sldId id="279" r:id="rId24"/>
    <p:sldId id="281" r:id="rId25"/>
    <p:sldId id="282" r:id="rId26"/>
    <p:sldId id="270" r:id="rId27"/>
    <p:sldId id="280" r:id="rId28"/>
    <p:sldId id="283" r:id="rId29"/>
    <p:sldId id="284" r:id="rId30"/>
    <p:sldId id="285" r:id="rId31"/>
    <p:sldId id="286" r:id="rId3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7ADE32A-AB39-417A-9512-9DB5B48D9D6F}" v="4" dt="2023-01-25T22:17:46.13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651" autoAdjust="0"/>
    <p:restoredTop sz="94660"/>
  </p:normalViewPr>
  <p:slideViewPr>
    <p:cSldViewPr snapToGrid="0">
      <p:cViewPr varScale="1">
        <p:scale>
          <a:sx n="86" d="100"/>
          <a:sy n="86" d="100"/>
        </p:scale>
        <p:origin x="715"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38"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onika.niedzwiedz75@outlook.com" userId="66f437e1ef5f7ed0" providerId="LiveId" clId="{47ADE32A-AB39-417A-9512-9DB5B48D9D6F}"/>
    <pc:docChg chg="undo custSel addSld modSld sldOrd">
      <pc:chgData name="monika.niedzwiedz75@outlook.com" userId="66f437e1ef5f7ed0" providerId="LiveId" clId="{47ADE32A-AB39-417A-9512-9DB5B48D9D6F}" dt="2023-01-26T18:11:38.941" v="2800" actId="20577"/>
      <pc:docMkLst>
        <pc:docMk/>
      </pc:docMkLst>
      <pc:sldChg chg="modSp new mod">
        <pc:chgData name="monika.niedzwiedz75@outlook.com" userId="66f437e1ef5f7ed0" providerId="LiveId" clId="{47ADE32A-AB39-417A-9512-9DB5B48D9D6F}" dt="2023-01-24T21:33:57.495" v="17" actId="207"/>
        <pc:sldMkLst>
          <pc:docMk/>
          <pc:sldMk cId="1735717822" sldId="257"/>
        </pc:sldMkLst>
        <pc:spChg chg="mod">
          <ac:chgData name="monika.niedzwiedz75@outlook.com" userId="66f437e1ef5f7ed0" providerId="LiveId" clId="{47ADE32A-AB39-417A-9512-9DB5B48D9D6F}" dt="2023-01-24T21:33:33.071" v="15" actId="2711"/>
          <ac:spMkLst>
            <pc:docMk/>
            <pc:sldMk cId="1735717822" sldId="257"/>
            <ac:spMk id="2" creationId="{922D864A-D40A-07DB-F290-47A712A4F581}"/>
          </ac:spMkLst>
        </pc:spChg>
        <pc:spChg chg="mod">
          <ac:chgData name="monika.niedzwiedz75@outlook.com" userId="66f437e1ef5f7ed0" providerId="LiveId" clId="{47ADE32A-AB39-417A-9512-9DB5B48D9D6F}" dt="2023-01-24T21:33:57.495" v="17" actId="207"/>
          <ac:spMkLst>
            <pc:docMk/>
            <pc:sldMk cId="1735717822" sldId="257"/>
            <ac:spMk id="3" creationId="{5E0307A1-BBEA-0E07-808D-A5BCC97FEC42}"/>
          </ac:spMkLst>
        </pc:spChg>
      </pc:sldChg>
      <pc:sldChg chg="modSp new mod">
        <pc:chgData name="monika.niedzwiedz75@outlook.com" userId="66f437e1ef5f7ed0" providerId="LiveId" clId="{47ADE32A-AB39-417A-9512-9DB5B48D9D6F}" dt="2023-01-24T21:34:41.787" v="26" actId="27636"/>
        <pc:sldMkLst>
          <pc:docMk/>
          <pc:sldMk cId="3864684670" sldId="258"/>
        </pc:sldMkLst>
        <pc:spChg chg="mod">
          <ac:chgData name="monika.niedzwiedz75@outlook.com" userId="66f437e1ef5f7ed0" providerId="LiveId" clId="{47ADE32A-AB39-417A-9512-9DB5B48D9D6F}" dt="2023-01-24T21:34:11.892" v="19"/>
          <ac:spMkLst>
            <pc:docMk/>
            <pc:sldMk cId="3864684670" sldId="258"/>
            <ac:spMk id="2" creationId="{F0E80786-200B-9B60-4CA3-26D77836E32E}"/>
          </ac:spMkLst>
        </pc:spChg>
        <pc:spChg chg="mod">
          <ac:chgData name="monika.niedzwiedz75@outlook.com" userId="66f437e1ef5f7ed0" providerId="LiveId" clId="{47ADE32A-AB39-417A-9512-9DB5B48D9D6F}" dt="2023-01-24T21:34:41.787" v="26" actId="27636"/>
          <ac:spMkLst>
            <pc:docMk/>
            <pc:sldMk cId="3864684670" sldId="258"/>
            <ac:spMk id="3" creationId="{782FC342-830D-ED1B-0FED-7F7F3CE82F72}"/>
          </ac:spMkLst>
        </pc:spChg>
      </pc:sldChg>
      <pc:sldChg chg="modSp new mod">
        <pc:chgData name="monika.niedzwiedz75@outlook.com" userId="66f437e1ef5f7ed0" providerId="LiveId" clId="{47ADE32A-AB39-417A-9512-9DB5B48D9D6F}" dt="2023-01-24T21:37:08.818" v="149" actId="207"/>
        <pc:sldMkLst>
          <pc:docMk/>
          <pc:sldMk cId="2205756335" sldId="259"/>
        </pc:sldMkLst>
        <pc:spChg chg="mod">
          <ac:chgData name="monika.niedzwiedz75@outlook.com" userId="66f437e1ef5f7ed0" providerId="LiveId" clId="{47ADE32A-AB39-417A-9512-9DB5B48D9D6F}" dt="2023-01-24T21:36:59.959" v="148"/>
          <ac:spMkLst>
            <pc:docMk/>
            <pc:sldMk cId="2205756335" sldId="259"/>
            <ac:spMk id="2" creationId="{5C389F9C-E177-2457-AA01-4A5EAB53800C}"/>
          </ac:spMkLst>
        </pc:spChg>
        <pc:spChg chg="mod">
          <ac:chgData name="monika.niedzwiedz75@outlook.com" userId="66f437e1ef5f7ed0" providerId="LiveId" clId="{47ADE32A-AB39-417A-9512-9DB5B48D9D6F}" dt="2023-01-24T21:37:08.818" v="149" actId="207"/>
          <ac:spMkLst>
            <pc:docMk/>
            <pc:sldMk cId="2205756335" sldId="259"/>
            <ac:spMk id="3" creationId="{713CF489-6602-4F95-B0D8-769E672117D5}"/>
          </ac:spMkLst>
        </pc:spChg>
      </pc:sldChg>
      <pc:sldChg chg="modSp new mod">
        <pc:chgData name="monika.niedzwiedz75@outlook.com" userId="66f437e1ef5f7ed0" providerId="LiveId" clId="{47ADE32A-AB39-417A-9512-9DB5B48D9D6F}" dt="2023-01-24T21:41:23.380" v="161" actId="207"/>
        <pc:sldMkLst>
          <pc:docMk/>
          <pc:sldMk cId="324639041" sldId="260"/>
        </pc:sldMkLst>
        <pc:spChg chg="mod">
          <ac:chgData name="monika.niedzwiedz75@outlook.com" userId="66f437e1ef5f7ed0" providerId="LiveId" clId="{47ADE32A-AB39-417A-9512-9DB5B48D9D6F}" dt="2023-01-24T21:37:16.137" v="151"/>
          <ac:spMkLst>
            <pc:docMk/>
            <pc:sldMk cId="324639041" sldId="260"/>
            <ac:spMk id="2" creationId="{03B782C4-0095-9F1F-7E63-D973CED493B4}"/>
          </ac:spMkLst>
        </pc:spChg>
        <pc:spChg chg="mod">
          <ac:chgData name="monika.niedzwiedz75@outlook.com" userId="66f437e1ef5f7ed0" providerId="LiveId" clId="{47ADE32A-AB39-417A-9512-9DB5B48D9D6F}" dt="2023-01-24T21:41:23.380" v="161" actId="207"/>
          <ac:spMkLst>
            <pc:docMk/>
            <pc:sldMk cId="324639041" sldId="260"/>
            <ac:spMk id="3" creationId="{CA18CD50-B9A2-004F-A8C1-E241D35DCFFD}"/>
          </ac:spMkLst>
        </pc:spChg>
      </pc:sldChg>
      <pc:sldChg chg="modSp new mod">
        <pc:chgData name="monika.niedzwiedz75@outlook.com" userId="66f437e1ef5f7ed0" providerId="LiveId" clId="{47ADE32A-AB39-417A-9512-9DB5B48D9D6F}" dt="2023-01-24T22:04:32.610" v="256" actId="207"/>
        <pc:sldMkLst>
          <pc:docMk/>
          <pc:sldMk cId="1614033452" sldId="261"/>
        </pc:sldMkLst>
        <pc:spChg chg="mod">
          <ac:chgData name="monika.niedzwiedz75@outlook.com" userId="66f437e1ef5f7ed0" providerId="LiveId" clId="{47ADE32A-AB39-417A-9512-9DB5B48D9D6F}" dt="2023-01-24T21:41:59.065" v="190" actId="113"/>
          <ac:spMkLst>
            <pc:docMk/>
            <pc:sldMk cId="1614033452" sldId="261"/>
            <ac:spMk id="2" creationId="{54BC5832-1B1A-F420-FA1E-269712E57327}"/>
          </ac:spMkLst>
        </pc:spChg>
        <pc:spChg chg="mod">
          <ac:chgData name="monika.niedzwiedz75@outlook.com" userId="66f437e1ef5f7ed0" providerId="LiveId" clId="{47ADE32A-AB39-417A-9512-9DB5B48D9D6F}" dt="2023-01-24T22:04:32.610" v="256" actId="207"/>
          <ac:spMkLst>
            <pc:docMk/>
            <pc:sldMk cId="1614033452" sldId="261"/>
            <ac:spMk id="3" creationId="{18BC8BC6-C766-385E-EED0-C41FECBC57CD}"/>
          </ac:spMkLst>
        </pc:spChg>
      </pc:sldChg>
      <pc:sldChg chg="modSp new mod">
        <pc:chgData name="monika.niedzwiedz75@outlook.com" userId="66f437e1ef5f7ed0" providerId="LiveId" clId="{47ADE32A-AB39-417A-9512-9DB5B48D9D6F}" dt="2023-01-24T21:59:49.054" v="205" actId="207"/>
        <pc:sldMkLst>
          <pc:docMk/>
          <pc:sldMk cId="1818204924" sldId="262"/>
        </pc:sldMkLst>
        <pc:spChg chg="mod">
          <ac:chgData name="monika.niedzwiedz75@outlook.com" userId="66f437e1ef5f7ed0" providerId="LiveId" clId="{47ADE32A-AB39-417A-9512-9DB5B48D9D6F}" dt="2023-01-24T21:58:40.298" v="199"/>
          <ac:spMkLst>
            <pc:docMk/>
            <pc:sldMk cId="1818204924" sldId="262"/>
            <ac:spMk id="2" creationId="{FFB9FF9E-92E6-C996-2847-F1751A8F52A3}"/>
          </ac:spMkLst>
        </pc:spChg>
        <pc:spChg chg="mod">
          <ac:chgData name="monika.niedzwiedz75@outlook.com" userId="66f437e1ef5f7ed0" providerId="LiveId" clId="{47ADE32A-AB39-417A-9512-9DB5B48D9D6F}" dt="2023-01-24T21:59:49.054" v="205" actId="207"/>
          <ac:spMkLst>
            <pc:docMk/>
            <pc:sldMk cId="1818204924" sldId="262"/>
            <ac:spMk id="3" creationId="{672F5393-8993-3D1F-47B2-85B816086C9D}"/>
          </ac:spMkLst>
        </pc:spChg>
      </pc:sldChg>
      <pc:sldChg chg="modSp new mod">
        <pc:chgData name="monika.niedzwiedz75@outlook.com" userId="66f437e1ef5f7ed0" providerId="LiveId" clId="{47ADE32A-AB39-417A-9512-9DB5B48D9D6F}" dt="2023-01-24T22:00:25.616" v="210" actId="207"/>
        <pc:sldMkLst>
          <pc:docMk/>
          <pc:sldMk cId="1299515765" sldId="263"/>
        </pc:sldMkLst>
        <pc:spChg chg="mod">
          <ac:chgData name="monika.niedzwiedz75@outlook.com" userId="66f437e1ef5f7ed0" providerId="LiveId" clId="{47ADE32A-AB39-417A-9512-9DB5B48D9D6F}" dt="2023-01-24T21:59:55.698" v="207"/>
          <ac:spMkLst>
            <pc:docMk/>
            <pc:sldMk cId="1299515765" sldId="263"/>
            <ac:spMk id="2" creationId="{ECD2C1B0-C2C7-6134-81F1-62E1611ADF1B}"/>
          </ac:spMkLst>
        </pc:spChg>
        <pc:spChg chg="mod">
          <ac:chgData name="monika.niedzwiedz75@outlook.com" userId="66f437e1ef5f7ed0" providerId="LiveId" clId="{47ADE32A-AB39-417A-9512-9DB5B48D9D6F}" dt="2023-01-24T22:00:25.616" v="210" actId="207"/>
          <ac:spMkLst>
            <pc:docMk/>
            <pc:sldMk cId="1299515765" sldId="263"/>
            <ac:spMk id="3" creationId="{9B587479-71D0-168A-6230-B833EA681B67}"/>
          </ac:spMkLst>
        </pc:spChg>
      </pc:sldChg>
      <pc:sldChg chg="modSp new mod">
        <pc:chgData name="monika.niedzwiedz75@outlook.com" userId="66f437e1ef5f7ed0" providerId="LiveId" clId="{47ADE32A-AB39-417A-9512-9DB5B48D9D6F}" dt="2023-01-24T22:04:14.969" v="254" actId="113"/>
        <pc:sldMkLst>
          <pc:docMk/>
          <pc:sldMk cId="1962417415" sldId="264"/>
        </pc:sldMkLst>
        <pc:spChg chg="mod">
          <ac:chgData name="monika.niedzwiedz75@outlook.com" userId="66f437e1ef5f7ed0" providerId="LiveId" clId="{47ADE32A-AB39-417A-9512-9DB5B48D9D6F}" dt="2023-01-24T22:01:32.384" v="216"/>
          <ac:spMkLst>
            <pc:docMk/>
            <pc:sldMk cId="1962417415" sldId="264"/>
            <ac:spMk id="2" creationId="{C14A901D-0260-FC4D-2868-23E403B66371}"/>
          </ac:spMkLst>
        </pc:spChg>
        <pc:spChg chg="mod">
          <ac:chgData name="monika.niedzwiedz75@outlook.com" userId="66f437e1ef5f7ed0" providerId="LiveId" clId="{47ADE32A-AB39-417A-9512-9DB5B48D9D6F}" dt="2023-01-24T22:04:14.969" v="254" actId="113"/>
          <ac:spMkLst>
            <pc:docMk/>
            <pc:sldMk cId="1962417415" sldId="264"/>
            <ac:spMk id="3" creationId="{BA944E79-FF91-43A1-69B3-BDF4E4FD2B6F}"/>
          </ac:spMkLst>
        </pc:spChg>
      </pc:sldChg>
      <pc:sldChg chg="modSp new mod">
        <pc:chgData name="monika.niedzwiedz75@outlook.com" userId="66f437e1ef5f7ed0" providerId="LiveId" clId="{47ADE32A-AB39-417A-9512-9DB5B48D9D6F}" dt="2023-01-24T22:03:41.256" v="249" actId="20577"/>
        <pc:sldMkLst>
          <pc:docMk/>
          <pc:sldMk cId="2302798394" sldId="265"/>
        </pc:sldMkLst>
        <pc:spChg chg="mod">
          <ac:chgData name="monika.niedzwiedz75@outlook.com" userId="66f437e1ef5f7ed0" providerId="LiveId" clId="{47ADE32A-AB39-417A-9512-9DB5B48D9D6F}" dt="2023-01-24T22:02:35.634" v="234"/>
          <ac:spMkLst>
            <pc:docMk/>
            <pc:sldMk cId="2302798394" sldId="265"/>
            <ac:spMk id="2" creationId="{3BDBB9DD-5276-9237-1CA6-ABD7621AFD73}"/>
          </ac:spMkLst>
        </pc:spChg>
        <pc:spChg chg="mod">
          <ac:chgData name="monika.niedzwiedz75@outlook.com" userId="66f437e1ef5f7ed0" providerId="LiveId" clId="{47ADE32A-AB39-417A-9512-9DB5B48D9D6F}" dt="2023-01-24T22:03:41.256" v="249" actId="20577"/>
          <ac:spMkLst>
            <pc:docMk/>
            <pc:sldMk cId="2302798394" sldId="265"/>
            <ac:spMk id="3" creationId="{80FAC534-9F62-4558-C780-954F476080D3}"/>
          </ac:spMkLst>
        </pc:spChg>
      </pc:sldChg>
      <pc:sldChg chg="modSp new mod">
        <pc:chgData name="monika.niedzwiedz75@outlook.com" userId="66f437e1ef5f7ed0" providerId="LiveId" clId="{47ADE32A-AB39-417A-9512-9DB5B48D9D6F}" dt="2023-01-24T22:05:35.274" v="269" actId="5793"/>
        <pc:sldMkLst>
          <pc:docMk/>
          <pc:sldMk cId="2822490238" sldId="266"/>
        </pc:sldMkLst>
        <pc:spChg chg="mod">
          <ac:chgData name="monika.niedzwiedz75@outlook.com" userId="66f437e1ef5f7ed0" providerId="LiveId" clId="{47ADE32A-AB39-417A-9512-9DB5B48D9D6F}" dt="2023-01-24T22:04:47.916" v="258"/>
          <ac:spMkLst>
            <pc:docMk/>
            <pc:sldMk cId="2822490238" sldId="266"/>
            <ac:spMk id="2" creationId="{436E95D0-9AF2-B097-8FDD-31FFF783B5FF}"/>
          </ac:spMkLst>
        </pc:spChg>
        <pc:spChg chg="mod">
          <ac:chgData name="monika.niedzwiedz75@outlook.com" userId="66f437e1ef5f7ed0" providerId="LiveId" clId="{47ADE32A-AB39-417A-9512-9DB5B48D9D6F}" dt="2023-01-24T22:05:35.274" v="269" actId="5793"/>
          <ac:spMkLst>
            <pc:docMk/>
            <pc:sldMk cId="2822490238" sldId="266"/>
            <ac:spMk id="3" creationId="{C4B9E157-1882-FF7F-82D4-7A0CAFA847D9}"/>
          </ac:spMkLst>
        </pc:spChg>
      </pc:sldChg>
      <pc:sldChg chg="modSp new mod ord">
        <pc:chgData name="monika.niedzwiedz75@outlook.com" userId="66f437e1ef5f7ed0" providerId="LiveId" clId="{47ADE32A-AB39-417A-9512-9DB5B48D9D6F}" dt="2023-01-25T21:57:37.373" v="973" actId="5793"/>
        <pc:sldMkLst>
          <pc:docMk/>
          <pc:sldMk cId="3050206299" sldId="267"/>
        </pc:sldMkLst>
        <pc:spChg chg="mod">
          <ac:chgData name="monika.niedzwiedz75@outlook.com" userId="66f437e1ef5f7ed0" providerId="LiveId" clId="{47ADE32A-AB39-417A-9512-9DB5B48D9D6F}" dt="2023-01-24T22:07:43.552" v="282"/>
          <ac:spMkLst>
            <pc:docMk/>
            <pc:sldMk cId="3050206299" sldId="267"/>
            <ac:spMk id="2" creationId="{7A7D92B0-A52D-818B-E59E-F23BE10BF6FA}"/>
          </ac:spMkLst>
        </pc:spChg>
        <pc:spChg chg="mod">
          <ac:chgData name="monika.niedzwiedz75@outlook.com" userId="66f437e1ef5f7ed0" providerId="LiveId" clId="{47ADE32A-AB39-417A-9512-9DB5B48D9D6F}" dt="2023-01-25T21:57:37.373" v="973" actId="5793"/>
          <ac:spMkLst>
            <pc:docMk/>
            <pc:sldMk cId="3050206299" sldId="267"/>
            <ac:spMk id="3" creationId="{E352A935-75A9-7D5B-014C-9F95AEB5D179}"/>
          </ac:spMkLst>
        </pc:spChg>
      </pc:sldChg>
      <pc:sldChg chg="modSp new mod">
        <pc:chgData name="monika.niedzwiedz75@outlook.com" userId="66f437e1ef5f7ed0" providerId="LiveId" clId="{47ADE32A-AB39-417A-9512-9DB5B48D9D6F}" dt="2023-01-24T22:08:38.697" v="288" actId="207"/>
        <pc:sldMkLst>
          <pc:docMk/>
          <pc:sldMk cId="3937444188" sldId="268"/>
        </pc:sldMkLst>
        <pc:spChg chg="mod">
          <ac:chgData name="monika.niedzwiedz75@outlook.com" userId="66f437e1ef5f7ed0" providerId="LiveId" clId="{47ADE32A-AB39-417A-9512-9DB5B48D9D6F}" dt="2023-01-24T22:07:50.139" v="284"/>
          <ac:spMkLst>
            <pc:docMk/>
            <pc:sldMk cId="3937444188" sldId="268"/>
            <ac:spMk id="2" creationId="{6FCD9BC9-CFB0-D0C3-BEF6-03193F90DBC8}"/>
          </ac:spMkLst>
        </pc:spChg>
        <pc:spChg chg="mod">
          <ac:chgData name="monika.niedzwiedz75@outlook.com" userId="66f437e1ef5f7ed0" providerId="LiveId" clId="{47ADE32A-AB39-417A-9512-9DB5B48D9D6F}" dt="2023-01-24T22:08:38.697" v="288" actId="207"/>
          <ac:spMkLst>
            <pc:docMk/>
            <pc:sldMk cId="3937444188" sldId="268"/>
            <ac:spMk id="3" creationId="{D09CC46A-45BA-BBA1-9AA4-37938C2E006E}"/>
          </ac:spMkLst>
        </pc:spChg>
      </pc:sldChg>
      <pc:sldChg chg="modSp new mod">
        <pc:chgData name="monika.niedzwiedz75@outlook.com" userId="66f437e1ef5f7ed0" providerId="LiveId" clId="{47ADE32A-AB39-417A-9512-9DB5B48D9D6F}" dt="2023-01-25T22:21:50.437" v="1233" actId="5793"/>
        <pc:sldMkLst>
          <pc:docMk/>
          <pc:sldMk cId="3226252535" sldId="269"/>
        </pc:sldMkLst>
        <pc:spChg chg="mod">
          <ac:chgData name="monika.niedzwiedz75@outlook.com" userId="66f437e1ef5f7ed0" providerId="LiveId" clId="{47ADE32A-AB39-417A-9512-9DB5B48D9D6F}" dt="2023-01-24T22:08:52.334" v="290"/>
          <ac:spMkLst>
            <pc:docMk/>
            <pc:sldMk cId="3226252535" sldId="269"/>
            <ac:spMk id="2" creationId="{88107D87-7A7B-02F6-3ED1-A03D23A42A2A}"/>
          </ac:spMkLst>
        </pc:spChg>
        <pc:spChg chg="mod">
          <ac:chgData name="monika.niedzwiedz75@outlook.com" userId="66f437e1ef5f7ed0" providerId="LiveId" clId="{47ADE32A-AB39-417A-9512-9DB5B48D9D6F}" dt="2023-01-25T22:21:50.437" v="1233" actId="5793"/>
          <ac:spMkLst>
            <pc:docMk/>
            <pc:sldMk cId="3226252535" sldId="269"/>
            <ac:spMk id="3" creationId="{EAEACDD1-E93B-391A-F44F-E897EEFFDCDA}"/>
          </ac:spMkLst>
        </pc:spChg>
      </pc:sldChg>
      <pc:sldChg chg="modSp new mod">
        <pc:chgData name="monika.niedzwiedz75@outlook.com" userId="66f437e1ef5f7ed0" providerId="LiveId" clId="{47ADE32A-AB39-417A-9512-9DB5B48D9D6F}" dt="2023-01-25T21:55:24.236" v="937" actId="20577"/>
        <pc:sldMkLst>
          <pc:docMk/>
          <pc:sldMk cId="1509826632" sldId="270"/>
        </pc:sldMkLst>
        <pc:spChg chg="mod">
          <ac:chgData name="monika.niedzwiedz75@outlook.com" userId="66f437e1ef5f7ed0" providerId="LiveId" clId="{47ADE32A-AB39-417A-9512-9DB5B48D9D6F}" dt="2023-01-24T22:10:11.598" v="294"/>
          <ac:spMkLst>
            <pc:docMk/>
            <pc:sldMk cId="1509826632" sldId="270"/>
            <ac:spMk id="2" creationId="{E817E344-48D1-28EA-69F8-BA64530D1F81}"/>
          </ac:spMkLst>
        </pc:spChg>
        <pc:spChg chg="mod">
          <ac:chgData name="monika.niedzwiedz75@outlook.com" userId="66f437e1ef5f7ed0" providerId="LiveId" clId="{47ADE32A-AB39-417A-9512-9DB5B48D9D6F}" dt="2023-01-25T21:55:24.236" v="937" actId="20577"/>
          <ac:spMkLst>
            <pc:docMk/>
            <pc:sldMk cId="1509826632" sldId="270"/>
            <ac:spMk id="3" creationId="{F6F20C68-D34D-1BBB-43A7-596CC6FB6F7B}"/>
          </ac:spMkLst>
        </pc:spChg>
      </pc:sldChg>
      <pc:sldChg chg="modSp new mod">
        <pc:chgData name="monika.niedzwiedz75@outlook.com" userId="66f437e1ef5f7ed0" providerId="LiveId" clId="{47ADE32A-AB39-417A-9512-9DB5B48D9D6F}" dt="2023-01-25T21:53:25.287" v="837" actId="20577"/>
        <pc:sldMkLst>
          <pc:docMk/>
          <pc:sldMk cId="3195589322" sldId="271"/>
        </pc:sldMkLst>
        <pc:spChg chg="mod">
          <ac:chgData name="monika.niedzwiedz75@outlook.com" userId="66f437e1ef5f7ed0" providerId="LiveId" clId="{47ADE32A-AB39-417A-9512-9DB5B48D9D6F}" dt="2023-01-25T21:49:12.259" v="298"/>
          <ac:spMkLst>
            <pc:docMk/>
            <pc:sldMk cId="3195589322" sldId="271"/>
            <ac:spMk id="2" creationId="{D551636A-96BA-7736-1602-9EBE5E0586CE}"/>
          </ac:spMkLst>
        </pc:spChg>
        <pc:spChg chg="mod">
          <ac:chgData name="monika.niedzwiedz75@outlook.com" userId="66f437e1ef5f7ed0" providerId="LiveId" clId="{47ADE32A-AB39-417A-9512-9DB5B48D9D6F}" dt="2023-01-25T21:53:25.287" v="837" actId="20577"/>
          <ac:spMkLst>
            <pc:docMk/>
            <pc:sldMk cId="3195589322" sldId="271"/>
            <ac:spMk id="3" creationId="{32711FFA-A5C1-4959-C6DA-52E87C5816C6}"/>
          </ac:spMkLst>
        </pc:spChg>
      </pc:sldChg>
      <pc:sldChg chg="modSp new mod">
        <pc:chgData name="monika.niedzwiedz75@outlook.com" userId="66f437e1ef5f7ed0" providerId="LiveId" clId="{47ADE32A-AB39-417A-9512-9DB5B48D9D6F}" dt="2023-01-25T22:20:58.114" v="1230" actId="21"/>
        <pc:sldMkLst>
          <pc:docMk/>
          <pc:sldMk cId="3764108536" sldId="272"/>
        </pc:sldMkLst>
        <pc:spChg chg="mod">
          <ac:chgData name="monika.niedzwiedz75@outlook.com" userId="66f437e1ef5f7ed0" providerId="LiveId" clId="{47ADE32A-AB39-417A-9512-9DB5B48D9D6F}" dt="2023-01-25T21:57:52.933" v="975"/>
          <ac:spMkLst>
            <pc:docMk/>
            <pc:sldMk cId="3764108536" sldId="272"/>
            <ac:spMk id="2" creationId="{7A312E58-20A7-3150-9986-B776D2312F79}"/>
          </ac:spMkLst>
        </pc:spChg>
        <pc:spChg chg="mod">
          <ac:chgData name="monika.niedzwiedz75@outlook.com" userId="66f437e1ef5f7ed0" providerId="LiveId" clId="{47ADE32A-AB39-417A-9512-9DB5B48D9D6F}" dt="2023-01-25T22:20:58.114" v="1230" actId="21"/>
          <ac:spMkLst>
            <pc:docMk/>
            <pc:sldMk cId="3764108536" sldId="272"/>
            <ac:spMk id="3" creationId="{526F3D46-5A26-8126-747D-EBBC4A58D0F3}"/>
          </ac:spMkLst>
        </pc:spChg>
      </pc:sldChg>
      <pc:sldChg chg="modSp new mod">
        <pc:chgData name="monika.niedzwiedz75@outlook.com" userId="66f437e1ef5f7ed0" providerId="LiveId" clId="{47ADE32A-AB39-417A-9512-9DB5B48D9D6F}" dt="2023-01-25T22:14:35.639" v="1116" actId="123"/>
        <pc:sldMkLst>
          <pc:docMk/>
          <pc:sldMk cId="3941992336" sldId="273"/>
        </pc:sldMkLst>
        <pc:spChg chg="mod">
          <ac:chgData name="monika.niedzwiedz75@outlook.com" userId="66f437e1ef5f7ed0" providerId="LiveId" clId="{47ADE32A-AB39-417A-9512-9DB5B48D9D6F}" dt="2023-01-25T22:11:52.232" v="1087"/>
          <ac:spMkLst>
            <pc:docMk/>
            <pc:sldMk cId="3941992336" sldId="273"/>
            <ac:spMk id="2" creationId="{C8DA23CB-3313-216A-CDC4-0EAD1606A1BE}"/>
          </ac:spMkLst>
        </pc:spChg>
        <pc:spChg chg="mod">
          <ac:chgData name="monika.niedzwiedz75@outlook.com" userId="66f437e1ef5f7ed0" providerId="LiveId" clId="{47ADE32A-AB39-417A-9512-9DB5B48D9D6F}" dt="2023-01-25T22:14:35.639" v="1116" actId="123"/>
          <ac:spMkLst>
            <pc:docMk/>
            <pc:sldMk cId="3941992336" sldId="273"/>
            <ac:spMk id="3" creationId="{F14AD259-AED5-8ADE-7CD3-F141DA07645C}"/>
          </ac:spMkLst>
        </pc:spChg>
      </pc:sldChg>
      <pc:sldChg chg="modSp new mod">
        <pc:chgData name="monika.niedzwiedz75@outlook.com" userId="66f437e1ef5f7ed0" providerId="LiveId" clId="{47ADE32A-AB39-417A-9512-9DB5B48D9D6F}" dt="2023-01-25T22:18:42.849" v="1187" actId="20577"/>
        <pc:sldMkLst>
          <pc:docMk/>
          <pc:sldMk cId="4006972458" sldId="274"/>
        </pc:sldMkLst>
        <pc:spChg chg="mod">
          <ac:chgData name="monika.niedzwiedz75@outlook.com" userId="66f437e1ef5f7ed0" providerId="LiveId" clId="{47ADE32A-AB39-417A-9512-9DB5B48D9D6F}" dt="2023-01-25T22:14:49.423" v="1118"/>
          <ac:spMkLst>
            <pc:docMk/>
            <pc:sldMk cId="4006972458" sldId="274"/>
            <ac:spMk id="2" creationId="{74AD1026-E015-0D02-D180-B4E3958F644B}"/>
          </ac:spMkLst>
        </pc:spChg>
        <pc:spChg chg="mod">
          <ac:chgData name="monika.niedzwiedz75@outlook.com" userId="66f437e1ef5f7ed0" providerId="LiveId" clId="{47ADE32A-AB39-417A-9512-9DB5B48D9D6F}" dt="2023-01-25T22:18:42.849" v="1187" actId="20577"/>
          <ac:spMkLst>
            <pc:docMk/>
            <pc:sldMk cId="4006972458" sldId="274"/>
            <ac:spMk id="3" creationId="{21934A22-5449-97DA-EE26-CDB7B99005FD}"/>
          </ac:spMkLst>
        </pc:spChg>
      </pc:sldChg>
      <pc:sldChg chg="modSp new mod">
        <pc:chgData name="monika.niedzwiedz75@outlook.com" userId="66f437e1ef5f7ed0" providerId="LiveId" clId="{47ADE32A-AB39-417A-9512-9DB5B48D9D6F}" dt="2023-01-25T22:20:19.694" v="1228" actId="115"/>
        <pc:sldMkLst>
          <pc:docMk/>
          <pc:sldMk cId="1515197964" sldId="275"/>
        </pc:sldMkLst>
        <pc:spChg chg="mod">
          <ac:chgData name="monika.niedzwiedz75@outlook.com" userId="66f437e1ef5f7ed0" providerId="LiveId" clId="{47ADE32A-AB39-417A-9512-9DB5B48D9D6F}" dt="2023-01-25T22:19:18.471" v="1189"/>
          <ac:spMkLst>
            <pc:docMk/>
            <pc:sldMk cId="1515197964" sldId="275"/>
            <ac:spMk id="2" creationId="{E87F7766-F94B-7581-E648-E7ADEF9DC215}"/>
          </ac:spMkLst>
        </pc:spChg>
        <pc:spChg chg="mod">
          <ac:chgData name="monika.niedzwiedz75@outlook.com" userId="66f437e1ef5f7ed0" providerId="LiveId" clId="{47ADE32A-AB39-417A-9512-9DB5B48D9D6F}" dt="2023-01-25T22:20:19.694" v="1228" actId="115"/>
          <ac:spMkLst>
            <pc:docMk/>
            <pc:sldMk cId="1515197964" sldId="275"/>
            <ac:spMk id="3" creationId="{BEC3C4CE-4EEB-47CE-9BB5-37015B7DCF8D}"/>
          </ac:spMkLst>
        </pc:spChg>
      </pc:sldChg>
      <pc:sldChg chg="modSp new mod">
        <pc:chgData name="monika.niedzwiedz75@outlook.com" userId="66f437e1ef5f7ed0" providerId="LiveId" clId="{47ADE32A-AB39-417A-9512-9DB5B48D9D6F}" dt="2023-01-25T22:32:12.972" v="1694" actId="20577"/>
        <pc:sldMkLst>
          <pc:docMk/>
          <pc:sldMk cId="767059801" sldId="276"/>
        </pc:sldMkLst>
        <pc:spChg chg="mod">
          <ac:chgData name="monika.niedzwiedz75@outlook.com" userId="66f437e1ef5f7ed0" providerId="LiveId" clId="{47ADE32A-AB39-417A-9512-9DB5B48D9D6F}" dt="2023-01-25T22:22:27.611" v="1235"/>
          <ac:spMkLst>
            <pc:docMk/>
            <pc:sldMk cId="767059801" sldId="276"/>
            <ac:spMk id="2" creationId="{CF9828C6-7E22-E655-C470-319190FC014A}"/>
          </ac:spMkLst>
        </pc:spChg>
        <pc:spChg chg="mod">
          <ac:chgData name="monika.niedzwiedz75@outlook.com" userId="66f437e1ef5f7ed0" providerId="LiveId" clId="{47ADE32A-AB39-417A-9512-9DB5B48D9D6F}" dt="2023-01-25T22:32:12.972" v="1694" actId="20577"/>
          <ac:spMkLst>
            <pc:docMk/>
            <pc:sldMk cId="767059801" sldId="276"/>
            <ac:spMk id="3" creationId="{1B39D684-184D-0DBE-534B-F1B86D7DE4FF}"/>
          </ac:spMkLst>
        </pc:spChg>
      </pc:sldChg>
      <pc:sldChg chg="modSp new mod">
        <pc:chgData name="monika.niedzwiedz75@outlook.com" userId="66f437e1ef5f7ed0" providerId="LiveId" clId="{47ADE32A-AB39-417A-9512-9DB5B48D9D6F}" dt="2023-01-25T22:34:00.480" v="1709" actId="113"/>
        <pc:sldMkLst>
          <pc:docMk/>
          <pc:sldMk cId="3771085138" sldId="277"/>
        </pc:sldMkLst>
        <pc:spChg chg="mod">
          <ac:chgData name="monika.niedzwiedz75@outlook.com" userId="66f437e1ef5f7ed0" providerId="LiveId" clId="{47ADE32A-AB39-417A-9512-9DB5B48D9D6F}" dt="2023-01-25T22:31:01.323" v="1671"/>
          <ac:spMkLst>
            <pc:docMk/>
            <pc:sldMk cId="3771085138" sldId="277"/>
            <ac:spMk id="2" creationId="{C214BB7F-DDEB-A3D6-2941-7708CC47B28B}"/>
          </ac:spMkLst>
        </pc:spChg>
        <pc:spChg chg="mod">
          <ac:chgData name="monika.niedzwiedz75@outlook.com" userId="66f437e1ef5f7ed0" providerId="LiveId" clId="{47ADE32A-AB39-417A-9512-9DB5B48D9D6F}" dt="2023-01-25T22:34:00.480" v="1709" actId="113"/>
          <ac:spMkLst>
            <pc:docMk/>
            <pc:sldMk cId="3771085138" sldId="277"/>
            <ac:spMk id="3" creationId="{F17E0144-BAAF-6214-B5F0-A09F82927E14}"/>
          </ac:spMkLst>
        </pc:spChg>
      </pc:sldChg>
      <pc:sldChg chg="modSp new mod">
        <pc:chgData name="monika.niedzwiedz75@outlook.com" userId="66f437e1ef5f7ed0" providerId="LiveId" clId="{47ADE32A-AB39-417A-9512-9DB5B48D9D6F}" dt="2023-01-25T22:41:00.088" v="1774" actId="207"/>
        <pc:sldMkLst>
          <pc:docMk/>
          <pc:sldMk cId="1904681511" sldId="278"/>
        </pc:sldMkLst>
        <pc:spChg chg="mod">
          <ac:chgData name="monika.niedzwiedz75@outlook.com" userId="66f437e1ef5f7ed0" providerId="LiveId" clId="{47ADE32A-AB39-417A-9512-9DB5B48D9D6F}" dt="2023-01-25T22:34:22.060" v="1711"/>
          <ac:spMkLst>
            <pc:docMk/>
            <pc:sldMk cId="1904681511" sldId="278"/>
            <ac:spMk id="2" creationId="{F3360BFC-4AEF-6AFF-6287-2CC81E623240}"/>
          </ac:spMkLst>
        </pc:spChg>
        <pc:spChg chg="mod">
          <ac:chgData name="monika.niedzwiedz75@outlook.com" userId="66f437e1ef5f7ed0" providerId="LiveId" clId="{47ADE32A-AB39-417A-9512-9DB5B48D9D6F}" dt="2023-01-25T22:41:00.088" v="1774" actId="207"/>
          <ac:spMkLst>
            <pc:docMk/>
            <pc:sldMk cId="1904681511" sldId="278"/>
            <ac:spMk id="3" creationId="{A86A7CD7-2395-1B5B-B10C-69C4A1EF6462}"/>
          </ac:spMkLst>
        </pc:spChg>
      </pc:sldChg>
      <pc:sldChg chg="modSp new mod">
        <pc:chgData name="monika.niedzwiedz75@outlook.com" userId="66f437e1ef5f7ed0" providerId="LiveId" clId="{47ADE32A-AB39-417A-9512-9DB5B48D9D6F}" dt="2023-01-25T22:43:39.958" v="1830" actId="14100"/>
        <pc:sldMkLst>
          <pc:docMk/>
          <pc:sldMk cId="3491164675" sldId="279"/>
        </pc:sldMkLst>
        <pc:spChg chg="mod">
          <ac:chgData name="monika.niedzwiedz75@outlook.com" userId="66f437e1ef5f7ed0" providerId="LiveId" clId="{47ADE32A-AB39-417A-9512-9DB5B48D9D6F}" dt="2023-01-25T22:41:14.266" v="1776"/>
          <ac:spMkLst>
            <pc:docMk/>
            <pc:sldMk cId="3491164675" sldId="279"/>
            <ac:spMk id="2" creationId="{EA0215B8-8BC3-22F6-734F-285CEF1D858E}"/>
          </ac:spMkLst>
        </pc:spChg>
        <pc:spChg chg="mod">
          <ac:chgData name="monika.niedzwiedz75@outlook.com" userId="66f437e1ef5f7ed0" providerId="LiveId" clId="{47ADE32A-AB39-417A-9512-9DB5B48D9D6F}" dt="2023-01-25T22:43:39.958" v="1830" actId="14100"/>
          <ac:spMkLst>
            <pc:docMk/>
            <pc:sldMk cId="3491164675" sldId="279"/>
            <ac:spMk id="3" creationId="{8C5147D6-267E-18FF-5385-275B772CF6ED}"/>
          </ac:spMkLst>
        </pc:spChg>
      </pc:sldChg>
      <pc:sldChg chg="modSp new mod ord">
        <pc:chgData name="monika.niedzwiedz75@outlook.com" userId="66f437e1ef5f7ed0" providerId="LiveId" clId="{47ADE32A-AB39-417A-9512-9DB5B48D9D6F}" dt="2023-01-25T22:59:32.782" v="2430" actId="27636"/>
        <pc:sldMkLst>
          <pc:docMk/>
          <pc:sldMk cId="3726343081" sldId="280"/>
        </pc:sldMkLst>
        <pc:spChg chg="mod">
          <ac:chgData name="monika.niedzwiedz75@outlook.com" userId="66f437e1ef5f7ed0" providerId="LiveId" clId="{47ADE32A-AB39-417A-9512-9DB5B48D9D6F}" dt="2023-01-25T22:46:59.352" v="1832"/>
          <ac:spMkLst>
            <pc:docMk/>
            <pc:sldMk cId="3726343081" sldId="280"/>
            <ac:spMk id="2" creationId="{EE1337E6-7304-FA74-A7FF-ABF29C386D77}"/>
          </ac:spMkLst>
        </pc:spChg>
        <pc:spChg chg="mod">
          <ac:chgData name="monika.niedzwiedz75@outlook.com" userId="66f437e1ef5f7ed0" providerId="LiveId" clId="{47ADE32A-AB39-417A-9512-9DB5B48D9D6F}" dt="2023-01-25T22:59:32.782" v="2430" actId="27636"/>
          <ac:spMkLst>
            <pc:docMk/>
            <pc:sldMk cId="3726343081" sldId="280"/>
            <ac:spMk id="3" creationId="{6F25B305-2E26-3029-D741-5CD495F34E66}"/>
          </ac:spMkLst>
        </pc:spChg>
      </pc:sldChg>
      <pc:sldChg chg="modSp new mod">
        <pc:chgData name="monika.niedzwiedz75@outlook.com" userId="66f437e1ef5f7ed0" providerId="LiveId" clId="{47ADE32A-AB39-417A-9512-9DB5B48D9D6F}" dt="2023-01-25T22:52:47.159" v="2384" actId="113"/>
        <pc:sldMkLst>
          <pc:docMk/>
          <pc:sldMk cId="3298475370" sldId="281"/>
        </pc:sldMkLst>
        <pc:spChg chg="mod">
          <ac:chgData name="monika.niedzwiedz75@outlook.com" userId="66f437e1ef5f7ed0" providerId="LiveId" clId="{47ADE32A-AB39-417A-9512-9DB5B48D9D6F}" dt="2023-01-25T22:48:20.819" v="1834"/>
          <ac:spMkLst>
            <pc:docMk/>
            <pc:sldMk cId="3298475370" sldId="281"/>
            <ac:spMk id="2" creationId="{181877CD-EF5D-12D7-509B-CAB79B15DC13}"/>
          </ac:spMkLst>
        </pc:spChg>
        <pc:spChg chg="mod">
          <ac:chgData name="monika.niedzwiedz75@outlook.com" userId="66f437e1ef5f7ed0" providerId="LiveId" clId="{47ADE32A-AB39-417A-9512-9DB5B48D9D6F}" dt="2023-01-25T22:52:47.159" v="2384" actId="113"/>
          <ac:spMkLst>
            <pc:docMk/>
            <pc:sldMk cId="3298475370" sldId="281"/>
            <ac:spMk id="3" creationId="{A70722D9-9FFC-A37D-9328-FE7F71FC18D9}"/>
          </ac:spMkLst>
        </pc:spChg>
      </pc:sldChg>
      <pc:sldChg chg="modSp new mod ord">
        <pc:chgData name="monika.niedzwiedz75@outlook.com" userId="66f437e1ef5f7ed0" providerId="LiveId" clId="{47ADE32A-AB39-417A-9512-9DB5B48D9D6F}" dt="2023-01-25T22:59:16.370" v="2428"/>
        <pc:sldMkLst>
          <pc:docMk/>
          <pc:sldMk cId="849038596" sldId="282"/>
        </pc:sldMkLst>
        <pc:spChg chg="mod">
          <ac:chgData name="monika.niedzwiedz75@outlook.com" userId="66f437e1ef5f7ed0" providerId="LiveId" clId="{47ADE32A-AB39-417A-9512-9DB5B48D9D6F}" dt="2023-01-25T22:52:55.311" v="2386"/>
          <ac:spMkLst>
            <pc:docMk/>
            <pc:sldMk cId="849038596" sldId="282"/>
            <ac:spMk id="2" creationId="{7D82A611-E373-BFA3-3F54-838530C3F467}"/>
          </ac:spMkLst>
        </pc:spChg>
        <pc:spChg chg="mod">
          <ac:chgData name="monika.niedzwiedz75@outlook.com" userId="66f437e1ef5f7ed0" providerId="LiveId" clId="{47ADE32A-AB39-417A-9512-9DB5B48D9D6F}" dt="2023-01-25T22:56:02.332" v="2403" actId="113"/>
          <ac:spMkLst>
            <pc:docMk/>
            <pc:sldMk cId="849038596" sldId="282"/>
            <ac:spMk id="3" creationId="{2334D768-3648-F109-EBF1-3781708739A3}"/>
          </ac:spMkLst>
        </pc:spChg>
      </pc:sldChg>
      <pc:sldChg chg="modSp new mod">
        <pc:chgData name="monika.niedzwiedz75@outlook.com" userId="66f437e1ef5f7ed0" providerId="LiveId" clId="{47ADE32A-AB39-417A-9512-9DB5B48D9D6F}" dt="2023-01-25T22:58:42.015" v="2423" actId="5793"/>
        <pc:sldMkLst>
          <pc:docMk/>
          <pc:sldMk cId="3433309287" sldId="283"/>
        </pc:sldMkLst>
        <pc:spChg chg="mod">
          <ac:chgData name="monika.niedzwiedz75@outlook.com" userId="66f437e1ef5f7ed0" providerId="LiveId" clId="{47ADE32A-AB39-417A-9512-9DB5B48D9D6F}" dt="2023-01-25T22:58:17.712" v="2417"/>
          <ac:spMkLst>
            <pc:docMk/>
            <pc:sldMk cId="3433309287" sldId="283"/>
            <ac:spMk id="2" creationId="{9BABD8E1-ED48-CBD5-09E8-7B0F8410C0EF}"/>
          </ac:spMkLst>
        </pc:spChg>
        <pc:spChg chg="mod">
          <ac:chgData name="monika.niedzwiedz75@outlook.com" userId="66f437e1ef5f7ed0" providerId="LiveId" clId="{47ADE32A-AB39-417A-9512-9DB5B48D9D6F}" dt="2023-01-25T22:58:42.015" v="2423" actId="5793"/>
          <ac:spMkLst>
            <pc:docMk/>
            <pc:sldMk cId="3433309287" sldId="283"/>
            <ac:spMk id="3" creationId="{5C6B71E7-603E-6716-741C-AFF9E478A57D}"/>
          </ac:spMkLst>
        </pc:spChg>
      </pc:sldChg>
      <pc:sldChg chg="modSp new mod">
        <pc:chgData name="monika.niedzwiedz75@outlook.com" userId="66f437e1ef5f7ed0" providerId="LiveId" clId="{47ADE32A-AB39-417A-9512-9DB5B48D9D6F}" dt="2023-01-25T23:01:05.587" v="2445" actId="207"/>
        <pc:sldMkLst>
          <pc:docMk/>
          <pc:sldMk cId="3035072599" sldId="284"/>
        </pc:sldMkLst>
        <pc:spChg chg="mod">
          <ac:chgData name="monika.niedzwiedz75@outlook.com" userId="66f437e1ef5f7ed0" providerId="LiveId" clId="{47ADE32A-AB39-417A-9512-9DB5B48D9D6F}" dt="2023-01-25T23:00:15.521" v="2435"/>
          <ac:spMkLst>
            <pc:docMk/>
            <pc:sldMk cId="3035072599" sldId="284"/>
            <ac:spMk id="2" creationId="{C44EAE46-C079-CA30-F1ED-7995408CBAF6}"/>
          </ac:spMkLst>
        </pc:spChg>
        <pc:spChg chg="mod">
          <ac:chgData name="monika.niedzwiedz75@outlook.com" userId="66f437e1ef5f7ed0" providerId="LiveId" clId="{47ADE32A-AB39-417A-9512-9DB5B48D9D6F}" dt="2023-01-25T23:01:05.587" v="2445" actId="207"/>
          <ac:spMkLst>
            <pc:docMk/>
            <pc:sldMk cId="3035072599" sldId="284"/>
            <ac:spMk id="3" creationId="{6186F50A-F8EC-893C-46E6-3DBD03C356A8}"/>
          </ac:spMkLst>
        </pc:spChg>
      </pc:sldChg>
      <pc:sldChg chg="addSp delSp modSp new mod">
        <pc:chgData name="monika.niedzwiedz75@outlook.com" userId="66f437e1ef5f7ed0" providerId="LiveId" clId="{47ADE32A-AB39-417A-9512-9DB5B48D9D6F}" dt="2023-01-26T17:55:08.167" v="2709" actId="27636"/>
        <pc:sldMkLst>
          <pc:docMk/>
          <pc:sldMk cId="3610147284" sldId="285"/>
        </pc:sldMkLst>
        <pc:spChg chg="mod">
          <ac:chgData name="monika.niedzwiedz75@outlook.com" userId="66f437e1ef5f7ed0" providerId="LiveId" clId="{47ADE32A-AB39-417A-9512-9DB5B48D9D6F}" dt="2023-01-25T23:01:45.145" v="2535" actId="20577"/>
          <ac:spMkLst>
            <pc:docMk/>
            <pc:sldMk cId="3610147284" sldId="285"/>
            <ac:spMk id="2" creationId="{69A48D18-77A4-8CAA-044E-418136D6FFEC}"/>
          </ac:spMkLst>
        </pc:spChg>
        <pc:spChg chg="mod">
          <ac:chgData name="monika.niedzwiedz75@outlook.com" userId="66f437e1ef5f7ed0" providerId="LiveId" clId="{47ADE32A-AB39-417A-9512-9DB5B48D9D6F}" dt="2023-01-26T17:55:08.167" v="2709" actId="27636"/>
          <ac:spMkLst>
            <pc:docMk/>
            <pc:sldMk cId="3610147284" sldId="285"/>
            <ac:spMk id="3" creationId="{9CDA574A-0117-F5F7-CFBA-CED43DB9D70D}"/>
          </ac:spMkLst>
        </pc:spChg>
        <pc:spChg chg="add del">
          <ac:chgData name="monika.niedzwiedz75@outlook.com" userId="66f437e1ef5f7ed0" providerId="LiveId" clId="{47ADE32A-AB39-417A-9512-9DB5B48D9D6F}" dt="2023-01-25T23:00:53.220" v="2439" actId="22"/>
          <ac:spMkLst>
            <pc:docMk/>
            <pc:sldMk cId="3610147284" sldId="285"/>
            <ac:spMk id="5" creationId="{3C91A9F4-756D-9496-9701-0EEDACD3592C}"/>
          </ac:spMkLst>
        </pc:spChg>
      </pc:sldChg>
      <pc:sldChg chg="modSp new mod">
        <pc:chgData name="monika.niedzwiedz75@outlook.com" userId="66f437e1ef5f7ed0" providerId="LiveId" clId="{47ADE32A-AB39-417A-9512-9DB5B48D9D6F}" dt="2023-01-26T18:11:38.941" v="2800" actId="20577"/>
        <pc:sldMkLst>
          <pc:docMk/>
          <pc:sldMk cId="2426786910" sldId="286"/>
        </pc:sldMkLst>
        <pc:spChg chg="mod">
          <ac:chgData name="monika.niedzwiedz75@outlook.com" userId="66f437e1ef5f7ed0" providerId="LiveId" clId="{47ADE32A-AB39-417A-9512-9DB5B48D9D6F}" dt="2023-01-26T17:55:58.591" v="2712" actId="255"/>
          <ac:spMkLst>
            <pc:docMk/>
            <pc:sldMk cId="2426786910" sldId="286"/>
            <ac:spMk id="2" creationId="{BEFB0700-FEF8-90B8-5CAC-BE1005AED07F}"/>
          </ac:spMkLst>
        </pc:spChg>
        <pc:spChg chg="mod">
          <ac:chgData name="monika.niedzwiedz75@outlook.com" userId="66f437e1ef5f7ed0" providerId="LiveId" clId="{47ADE32A-AB39-417A-9512-9DB5B48D9D6F}" dt="2023-01-26T18:11:38.941" v="2800" actId="20577"/>
          <ac:spMkLst>
            <pc:docMk/>
            <pc:sldMk cId="2426786910" sldId="286"/>
            <ac:spMk id="3" creationId="{960736AB-141D-EC6C-3978-737F21268238}"/>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pl-PL"/>
              <a:t>Kliknij, aby edytować styl</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A064866F-40C9-49F0-A3DA-444225D09529}" type="datetimeFigureOut">
              <a:rPr lang="pl-PL" smtClean="0"/>
              <a:t>26.01.2023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04ACB2E1-B874-493D-AF6D-1482034560AF}" type="slidenum">
              <a:rPr lang="pl-PL" smtClean="0"/>
              <a:t>‹#›</a:t>
            </a:fld>
            <a:endParaRPr lang="pl-PL"/>
          </a:p>
        </p:txBody>
      </p:sp>
    </p:spTree>
    <p:extLst>
      <p:ext uri="{BB962C8B-B14F-4D97-AF65-F5344CB8AC3E}">
        <p14:creationId xmlns:p14="http://schemas.microsoft.com/office/powerpoint/2010/main" val="25942455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braz panoramiczny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pl-PL"/>
              <a:t>Kliknij, aby edytować styl</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A064866F-40C9-49F0-A3DA-444225D09529}" type="datetimeFigureOut">
              <a:rPr lang="pl-PL" smtClean="0"/>
              <a:t>26.01.2023</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04ACB2E1-B874-493D-AF6D-1482034560AF}" type="slidenum">
              <a:rPr lang="pl-PL" smtClean="0"/>
              <a:t>‹#›</a:t>
            </a:fld>
            <a:endParaRPr lang="pl-PL"/>
          </a:p>
        </p:txBody>
      </p:sp>
    </p:spTree>
    <p:extLst>
      <p:ext uri="{BB962C8B-B14F-4D97-AF65-F5344CB8AC3E}">
        <p14:creationId xmlns:p14="http://schemas.microsoft.com/office/powerpoint/2010/main" val="4361594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ytuł i podpis">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pl-PL"/>
              <a:t>Kliknij, aby edytować styl</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A064866F-40C9-49F0-A3DA-444225D09529}" type="datetimeFigureOut">
              <a:rPr lang="pl-PL" smtClean="0"/>
              <a:t>26.01.2023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04ACB2E1-B874-493D-AF6D-1482034560AF}" type="slidenum">
              <a:rPr lang="pl-PL" smtClean="0"/>
              <a:t>‹#›</a:t>
            </a:fld>
            <a:endParaRPr lang="pl-PL"/>
          </a:p>
        </p:txBody>
      </p:sp>
    </p:spTree>
    <p:extLst>
      <p:ext uri="{BB962C8B-B14F-4D97-AF65-F5344CB8AC3E}">
        <p14:creationId xmlns:p14="http://schemas.microsoft.com/office/powerpoint/2010/main" val="8344687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Oferta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pl-PL"/>
              <a:t>Kliknij, aby edytować styl</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A064866F-40C9-49F0-A3DA-444225D09529}" type="datetimeFigureOut">
              <a:rPr lang="pl-PL" smtClean="0"/>
              <a:t>26.01.2023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04ACB2E1-B874-493D-AF6D-1482034560AF}" type="slidenum">
              <a:rPr lang="pl-PL" smtClean="0"/>
              <a:t>‹#›</a:t>
            </a:fld>
            <a:endParaRPr lang="pl-PL"/>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5963984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pl-PL"/>
              <a:t>Kliknij, aby edytować styl</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A064866F-40C9-49F0-A3DA-444225D09529}" type="datetimeFigureOut">
              <a:rPr lang="pl-PL" smtClean="0"/>
              <a:t>26.01.2023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04ACB2E1-B874-493D-AF6D-1482034560AF}" type="slidenum">
              <a:rPr lang="pl-PL" smtClean="0"/>
              <a:t>‹#›</a:t>
            </a:fld>
            <a:endParaRPr lang="pl-PL"/>
          </a:p>
        </p:txBody>
      </p:sp>
    </p:spTree>
    <p:extLst>
      <p:ext uri="{BB962C8B-B14F-4D97-AF65-F5344CB8AC3E}">
        <p14:creationId xmlns:p14="http://schemas.microsoft.com/office/powerpoint/2010/main" val="21375807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umn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pl-PL"/>
              <a:t>Kliknij, aby edytować styl</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A064866F-40C9-49F0-A3DA-444225D09529}" type="datetimeFigureOut">
              <a:rPr lang="pl-PL" smtClean="0"/>
              <a:t>26.01.2023</a:t>
            </a:fld>
            <a:endParaRPr lang="pl-PL"/>
          </a:p>
        </p:txBody>
      </p:sp>
      <p:sp>
        <p:nvSpPr>
          <p:cNvPr id="4"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04ACB2E1-B874-493D-AF6D-1482034560AF}" type="slidenum">
              <a:rPr lang="pl-PL" smtClean="0"/>
              <a:t>‹#›</a:t>
            </a:fld>
            <a:endParaRPr lang="pl-PL"/>
          </a:p>
        </p:txBody>
      </p:sp>
    </p:spTree>
    <p:extLst>
      <p:ext uri="{BB962C8B-B14F-4D97-AF65-F5344CB8AC3E}">
        <p14:creationId xmlns:p14="http://schemas.microsoft.com/office/powerpoint/2010/main" val="39601769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kolumna obraz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pl-PL"/>
              <a:t>Kliknij, aby edytować styl</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A064866F-40C9-49F0-A3DA-444225D09529}" type="datetimeFigureOut">
              <a:rPr lang="pl-PL" smtClean="0"/>
              <a:t>26.01.2023</a:t>
            </a:fld>
            <a:endParaRPr lang="pl-PL"/>
          </a:p>
        </p:txBody>
      </p:sp>
      <p:sp>
        <p:nvSpPr>
          <p:cNvPr id="4"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04ACB2E1-B874-493D-AF6D-1482034560AF}" type="slidenum">
              <a:rPr lang="pl-PL" smtClean="0"/>
              <a:t>‹#›</a:t>
            </a:fld>
            <a:endParaRPr lang="pl-PL"/>
          </a:p>
        </p:txBody>
      </p:sp>
    </p:spTree>
    <p:extLst>
      <p:ext uri="{BB962C8B-B14F-4D97-AF65-F5344CB8AC3E}">
        <p14:creationId xmlns:p14="http://schemas.microsoft.com/office/powerpoint/2010/main" val="9955198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nchor="t" anchorCtr="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A064866F-40C9-49F0-A3DA-444225D09529}" type="datetimeFigureOut">
              <a:rPr lang="pl-PL" smtClean="0"/>
              <a:t>26.01.2023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04ACB2E1-B874-493D-AF6D-1482034560AF}" type="slidenum">
              <a:rPr lang="pl-PL" smtClean="0"/>
              <a:t>‹#›</a:t>
            </a:fld>
            <a:endParaRPr lang="pl-PL"/>
          </a:p>
        </p:txBody>
      </p:sp>
    </p:spTree>
    <p:extLst>
      <p:ext uri="{BB962C8B-B14F-4D97-AF65-F5344CB8AC3E}">
        <p14:creationId xmlns:p14="http://schemas.microsoft.com/office/powerpoint/2010/main" val="229031868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pl-PL"/>
              <a:t>Kliknij, aby edytować styl</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A064866F-40C9-49F0-A3DA-444225D09529}" type="datetimeFigureOut">
              <a:rPr lang="pl-PL" smtClean="0"/>
              <a:t>26.01.2023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04ACB2E1-B874-493D-AF6D-1482034560AF}" type="slidenum">
              <a:rPr lang="pl-PL" smtClean="0"/>
              <a:t>‹#›</a:t>
            </a:fld>
            <a:endParaRPr lang="pl-PL"/>
          </a:p>
        </p:txBody>
      </p:sp>
    </p:spTree>
    <p:extLst>
      <p:ext uri="{BB962C8B-B14F-4D97-AF65-F5344CB8AC3E}">
        <p14:creationId xmlns:p14="http://schemas.microsoft.com/office/powerpoint/2010/main" val="22957012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A064866F-40C9-49F0-A3DA-444225D09529}" type="datetimeFigureOut">
              <a:rPr lang="pl-PL" smtClean="0"/>
              <a:t>26.01.2023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04ACB2E1-B874-493D-AF6D-1482034560AF}" type="slidenum">
              <a:rPr lang="pl-PL" smtClean="0"/>
              <a:t>‹#›</a:t>
            </a:fld>
            <a:endParaRPr lang="pl-PL"/>
          </a:p>
        </p:txBody>
      </p:sp>
    </p:spTree>
    <p:extLst>
      <p:ext uri="{BB962C8B-B14F-4D97-AF65-F5344CB8AC3E}">
        <p14:creationId xmlns:p14="http://schemas.microsoft.com/office/powerpoint/2010/main" val="23218327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pl-PL"/>
              <a:t>Kliknij, aby edytować styl</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A064866F-40C9-49F0-A3DA-444225D09529}" type="datetimeFigureOut">
              <a:rPr lang="pl-PL" smtClean="0"/>
              <a:t>26.01.2023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04ACB2E1-B874-493D-AF6D-1482034560AF}" type="slidenum">
              <a:rPr lang="pl-PL" smtClean="0"/>
              <a:t>‹#›</a:t>
            </a:fld>
            <a:endParaRPr lang="pl-PL"/>
          </a:p>
        </p:txBody>
      </p:sp>
    </p:spTree>
    <p:extLst>
      <p:ext uri="{BB962C8B-B14F-4D97-AF65-F5344CB8AC3E}">
        <p14:creationId xmlns:p14="http://schemas.microsoft.com/office/powerpoint/2010/main" val="25569189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A064866F-40C9-49F0-A3DA-444225D09529}" type="datetimeFigureOut">
              <a:rPr lang="pl-PL" smtClean="0"/>
              <a:t>26.01.2023</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04ACB2E1-B874-493D-AF6D-1482034560AF}" type="slidenum">
              <a:rPr lang="pl-PL" smtClean="0"/>
              <a:t>‹#›</a:t>
            </a:fld>
            <a:endParaRPr lang="pl-PL"/>
          </a:p>
        </p:txBody>
      </p:sp>
    </p:spTree>
    <p:extLst>
      <p:ext uri="{BB962C8B-B14F-4D97-AF65-F5344CB8AC3E}">
        <p14:creationId xmlns:p14="http://schemas.microsoft.com/office/powerpoint/2010/main" val="9568401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l-PL"/>
              <a:t>Kliknij, aby edytować styl</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A064866F-40C9-49F0-A3DA-444225D09529}" type="datetimeFigureOut">
              <a:rPr lang="pl-PL" smtClean="0"/>
              <a:t>26.01.2023</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04ACB2E1-B874-493D-AF6D-1482034560AF}" type="slidenum">
              <a:rPr lang="pl-PL" smtClean="0"/>
              <a:t>‹#›</a:t>
            </a:fld>
            <a:endParaRPr lang="pl-PL"/>
          </a:p>
        </p:txBody>
      </p:sp>
    </p:spTree>
    <p:extLst>
      <p:ext uri="{BB962C8B-B14F-4D97-AF65-F5344CB8AC3E}">
        <p14:creationId xmlns:p14="http://schemas.microsoft.com/office/powerpoint/2010/main" val="14806727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7" name="Date Placeholder 2"/>
          <p:cNvSpPr>
            <a:spLocks noGrp="1"/>
          </p:cNvSpPr>
          <p:nvPr>
            <p:ph type="dt" sz="half" idx="10"/>
          </p:nvPr>
        </p:nvSpPr>
        <p:spPr/>
        <p:txBody>
          <a:bodyPr/>
          <a:lstStyle/>
          <a:p>
            <a:fld id="{A064866F-40C9-49F0-A3DA-444225D09529}" type="datetimeFigureOut">
              <a:rPr lang="pl-PL" smtClean="0"/>
              <a:t>26.01.2023</a:t>
            </a:fld>
            <a:endParaRPr lang="pl-PL"/>
          </a:p>
        </p:txBody>
      </p:sp>
      <p:sp>
        <p:nvSpPr>
          <p:cNvPr id="5" name="Footer Placeholder 3"/>
          <p:cNvSpPr>
            <a:spLocks noGrp="1"/>
          </p:cNvSpPr>
          <p:nvPr>
            <p:ph type="ftr" sz="quarter" idx="11"/>
          </p:nvPr>
        </p:nvSpPr>
        <p:spPr/>
        <p:txBody>
          <a:bodyPr/>
          <a:lstStyle/>
          <a:p>
            <a:endParaRPr lang="pl-PL"/>
          </a:p>
        </p:txBody>
      </p:sp>
      <p:sp>
        <p:nvSpPr>
          <p:cNvPr id="6" name="Slide Number Placeholder 4"/>
          <p:cNvSpPr>
            <a:spLocks noGrp="1"/>
          </p:cNvSpPr>
          <p:nvPr>
            <p:ph type="sldNum" sz="quarter" idx="12"/>
          </p:nvPr>
        </p:nvSpPr>
        <p:spPr/>
        <p:txBody>
          <a:bodyPr/>
          <a:lstStyle/>
          <a:p>
            <a:fld id="{04ACB2E1-B874-493D-AF6D-1482034560AF}" type="slidenum">
              <a:rPr lang="pl-PL" smtClean="0"/>
              <a:t>‹#›</a:t>
            </a:fld>
            <a:endParaRPr lang="pl-PL"/>
          </a:p>
        </p:txBody>
      </p:sp>
    </p:spTree>
    <p:extLst>
      <p:ext uri="{BB962C8B-B14F-4D97-AF65-F5344CB8AC3E}">
        <p14:creationId xmlns:p14="http://schemas.microsoft.com/office/powerpoint/2010/main" val="41907608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A064866F-40C9-49F0-A3DA-444225D09529}" type="datetimeFigureOut">
              <a:rPr lang="pl-PL" smtClean="0"/>
              <a:t>26.01.2023</a:t>
            </a:fld>
            <a:endParaRPr lang="pl-PL"/>
          </a:p>
        </p:txBody>
      </p:sp>
      <p:sp>
        <p:nvSpPr>
          <p:cNvPr id="5" name="Footer Placeholder 2"/>
          <p:cNvSpPr>
            <a:spLocks noGrp="1"/>
          </p:cNvSpPr>
          <p:nvPr>
            <p:ph type="ftr" sz="quarter" idx="11"/>
          </p:nvPr>
        </p:nvSpPr>
        <p:spPr/>
        <p:txBody>
          <a:bodyPr/>
          <a:lstStyle/>
          <a:p>
            <a:endParaRPr lang="pl-PL"/>
          </a:p>
        </p:txBody>
      </p:sp>
      <p:sp>
        <p:nvSpPr>
          <p:cNvPr id="6" name="Slide Number Placeholder 3"/>
          <p:cNvSpPr>
            <a:spLocks noGrp="1"/>
          </p:cNvSpPr>
          <p:nvPr>
            <p:ph type="sldNum" sz="quarter" idx="12"/>
          </p:nvPr>
        </p:nvSpPr>
        <p:spPr/>
        <p:txBody>
          <a:bodyPr/>
          <a:lstStyle/>
          <a:p>
            <a:fld id="{04ACB2E1-B874-493D-AF6D-1482034560AF}" type="slidenum">
              <a:rPr lang="pl-PL" smtClean="0"/>
              <a:t>‹#›</a:t>
            </a:fld>
            <a:endParaRPr lang="pl-PL"/>
          </a:p>
        </p:txBody>
      </p:sp>
    </p:spTree>
    <p:extLst>
      <p:ext uri="{BB962C8B-B14F-4D97-AF65-F5344CB8AC3E}">
        <p14:creationId xmlns:p14="http://schemas.microsoft.com/office/powerpoint/2010/main" val="38814220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pl-PL"/>
              <a:t>Kliknij, aby edytować styl</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7" name="Date Placeholder 4"/>
          <p:cNvSpPr>
            <a:spLocks noGrp="1"/>
          </p:cNvSpPr>
          <p:nvPr>
            <p:ph type="dt" sz="half" idx="10"/>
          </p:nvPr>
        </p:nvSpPr>
        <p:spPr/>
        <p:txBody>
          <a:bodyPr/>
          <a:lstStyle/>
          <a:p>
            <a:fld id="{A064866F-40C9-49F0-A3DA-444225D09529}" type="datetimeFigureOut">
              <a:rPr lang="pl-PL" smtClean="0"/>
              <a:t>26.01.2023</a:t>
            </a:fld>
            <a:endParaRPr lang="pl-PL"/>
          </a:p>
        </p:txBody>
      </p:sp>
      <p:sp>
        <p:nvSpPr>
          <p:cNvPr id="5" name="Footer Placeholder 5"/>
          <p:cNvSpPr>
            <a:spLocks noGrp="1"/>
          </p:cNvSpPr>
          <p:nvPr>
            <p:ph type="ftr" sz="quarter" idx="11"/>
          </p:nvPr>
        </p:nvSpPr>
        <p:spPr/>
        <p:txBody>
          <a:bodyPr/>
          <a:lstStyle/>
          <a:p>
            <a:endParaRPr lang="pl-PL"/>
          </a:p>
        </p:txBody>
      </p:sp>
      <p:sp>
        <p:nvSpPr>
          <p:cNvPr id="6" name="Slide Number Placeholder 6"/>
          <p:cNvSpPr>
            <a:spLocks noGrp="1"/>
          </p:cNvSpPr>
          <p:nvPr>
            <p:ph type="sldNum" sz="quarter" idx="12"/>
          </p:nvPr>
        </p:nvSpPr>
        <p:spPr/>
        <p:txBody>
          <a:bodyPr/>
          <a:lstStyle/>
          <a:p>
            <a:fld id="{04ACB2E1-B874-493D-AF6D-1482034560AF}" type="slidenum">
              <a:rPr lang="pl-PL" smtClean="0"/>
              <a:t>‹#›</a:t>
            </a:fld>
            <a:endParaRPr lang="pl-PL"/>
          </a:p>
        </p:txBody>
      </p:sp>
    </p:spTree>
    <p:extLst>
      <p:ext uri="{BB962C8B-B14F-4D97-AF65-F5344CB8AC3E}">
        <p14:creationId xmlns:p14="http://schemas.microsoft.com/office/powerpoint/2010/main" val="33781917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pl-PL"/>
              <a:t>Kliknij, aby edytować styl</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A064866F-40C9-49F0-A3DA-444225D09529}" type="datetimeFigureOut">
              <a:rPr lang="pl-PL" smtClean="0"/>
              <a:t>26.01.2023</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04ACB2E1-B874-493D-AF6D-1482034560AF}" type="slidenum">
              <a:rPr lang="pl-PL" smtClean="0"/>
              <a:t>‹#›</a:t>
            </a:fld>
            <a:endParaRPr lang="pl-PL"/>
          </a:p>
        </p:txBody>
      </p:sp>
    </p:spTree>
    <p:extLst>
      <p:ext uri="{BB962C8B-B14F-4D97-AF65-F5344CB8AC3E}">
        <p14:creationId xmlns:p14="http://schemas.microsoft.com/office/powerpoint/2010/main" val="32113712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pl-PL"/>
              <a:t>Kliknij, aby edytować styl</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A064866F-40C9-49F0-A3DA-444225D09529}" type="datetimeFigureOut">
              <a:rPr lang="pl-PL" smtClean="0"/>
              <a:t>26.01.2023</a:t>
            </a:fld>
            <a:endParaRPr lang="pl-PL"/>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pl-PL"/>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04ACB2E1-B874-493D-AF6D-1482034560AF}" type="slidenum">
              <a:rPr lang="pl-PL" smtClean="0"/>
              <a:t>‹#›</a:t>
            </a:fld>
            <a:endParaRPr lang="pl-PL"/>
          </a:p>
        </p:txBody>
      </p:sp>
    </p:spTree>
    <p:extLst>
      <p:ext uri="{BB962C8B-B14F-4D97-AF65-F5344CB8AC3E}">
        <p14:creationId xmlns:p14="http://schemas.microsoft.com/office/powerpoint/2010/main" val="1062265696"/>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0BCDEAB-0EF3-1CA6-7903-3A8270992CFB}"/>
              </a:ext>
            </a:extLst>
          </p:cNvPr>
          <p:cNvSpPr>
            <a:spLocks noGrp="1"/>
          </p:cNvSpPr>
          <p:nvPr>
            <p:ph type="ctrTitle"/>
          </p:nvPr>
        </p:nvSpPr>
        <p:spPr/>
        <p:txBody>
          <a:bodyPr/>
          <a:lstStyle/>
          <a:p>
            <a:r>
              <a:rPr lang="pl-PL" sz="6000" b="1" dirty="0">
                <a:solidFill>
                  <a:srgbClr val="FFC000"/>
                </a:solidFill>
                <a:latin typeface="Arial" panose="020B0604020202020204" pitchFamily="34" charset="0"/>
                <a:cs typeface="Arial" panose="020B0604020202020204" pitchFamily="34" charset="0"/>
              </a:rPr>
              <a:t>Karta Praw Podstawowych UE</a:t>
            </a:r>
          </a:p>
        </p:txBody>
      </p:sp>
      <p:sp>
        <p:nvSpPr>
          <p:cNvPr id="3" name="Podtytuł 2">
            <a:extLst>
              <a:ext uri="{FF2B5EF4-FFF2-40B4-BE49-F238E27FC236}">
                <a16:creationId xmlns:a16="http://schemas.microsoft.com/office/drawing/2014/main" id="{E69C0393-4D6D-A5CF-A28E-C8EB1567EE22}"/>
              </a:ext>
            </a:extLst>
          </p:cNvPr>
          <p:cNvSpPr>
            <a:spLocks noGrp="1"/>
          </p:cNvSpPr>
          <p:nvPr>
            <p:ph type="subTitle" idx="1"/>
          </p:nvPr>
        </p:nvSpPr>
        <p:spPr/>
        <p:txBody>
          <a:bodyPr/>
          <a:lstStyle/>
          <a:p>
            <a:r>
              <a:rPr lang="pl-PL" dirty="0">
                <a:solidFill>
                  <a:srgbClr val="FFC000"/>
                </a:solidFill>
                <a:latin typeface="Arial" panose="020B0604020202020204" pitchFamily="34" charset="0"/>
                <a:cs typeface="Arial" panose="020B0604020202020204" pitchFamily="34" charset="0"/>
              </a:rPr>
              <a:t>Zakres zastosowania w świetle orzecznictwa TSUE i sądów administracyjnych</a:t>
            </a:r>
          </a:p>
          <a:p>
            <a:endParaRPr lang="pl-PL" dirty="0">
              <a:solidFill>
                <a:srgbClr val="FFC000"/>
              </a:solidFill>
              <a:latin typeface="Arial" panose="020B0604020202020204" pitchFamily="34" charset="0"/>
              <a:cs typeface="Arial" panose="020B0604020202020204" pitchFamily="34" charset="0"/>
            </a:endParaRPr>
          </a:p>
          <a:p>
            <a:endParaRPr lang="pl-PL" dirty="0">
              <a:solidFill>
                <a:srgbClr val="FFC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957860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14A901D-0260-FC4D-2868-23E403B66371}"/>
              </a:ext>
            </a:extLst>
          </p:cNvPr>
          <p:cNvSpPr>
            <a:spLocks noGrp="1"/>
          </p:cNvSpPr>
          <p:nvPr>
            <p:ph type="title"/>
          </p:nvPr>
        </p:nvSpPr>
        <p:spPr/>
        <p:txBody>
          <a:bodyPr/>
          <a:lstStyle/>
          <a:p>
            <a:r>
              <a:rPr lang="pl-PL" b="1" dirty="0">
                <a:solidFill>
                  <a:srgbClr val="FFC000"/>
                </a:solidFill>
                <a:latin typeface="Arial" panose="020B0604020202020204" pitchFamily="34" charset="0"/>
                <a:cs typeface="Arial" panose="020B0604020202020204" pitchFamily="34" charset="0"/>
              </a:rPr>
              <a:t>Zakres zastosowania KPP</a:t>
            </a:r>
            <a:endParaRPr lang="pl-PL" dirty="0"/>
          </a:p>
        </p:txBody>
      </p:sp>
      <p:sp>
        <p:nvSpPr>
          <p:cNvPr id="3" name="Symbol zastępczy zawartości 2">
            <a:extLst>
              <a:ext uri="{FF2B5EF4-FFF2-40B4-BE49-F238E27FC236}">
                <a16:creationId xmlns:a16="http://schemas.microsoft.com/office/drawing/2014/main" id="{BA944E79-FF91-43A1-69B3-BDF4E4FD2B6F}"/>
              </a:ext>
            </a:extLst>
          </p:cNvPr>
          <p:cNvSpPr>
            <a:spLocks noGrp="1"/>
          </p:cNvSpPr>
          <p:nvPr>
            <p:ph idx="1"/>
          </p:nvPr>
        </p:nvSpPr>
        <p:spPr/>
        <p:txBody>
          <a:bodyPr>
            <a:noAutofit/>
          </a:bodyPr>
          <a:lstStyle/>
          <a:p>
            <a:pPr marL="0" indent="0" algn="just">
              <a:lnSpc>
                <a:spcPct val="115000"/>
              </a:lnSpc>
              <a:spcAft>
                <a:spcPts val="1000"/>
              </a:spcAft>
              <a:buNone/>
            </a:pPr>
            <a:r>
              <a:rPr lang="pl-PL" sz="1800" b="1" dirty="0">
                <a:solidFill>
                  <a:srgbClr val="FFC000"/>
                </a:solidFill>
                <a:effectLst/>
                <a:latin typeface="Arial" panose="020B0604020202020204" pitchFamily="34" charset="0"/>
                <a:ea typeface="Calibri" panose="020F0502020204030204" pitchFamily="34" charset="0"/>
                <a:cs typeface="Arial" panose="020B0604020202020204" pitchFamily="34" charset="0"/>
              </a:rPr>
              <a:t>KONCEPCJE DOKTRYNALNE:</a:t>
            </a:r>
            <a:endParaRPr lang="pl-PL" sz="1800" dirty="0">
              <a:solidFill>
                <a:srgbClr val="FFC000"/>
              </a:solidFill>
              <a:latin typeface="Arial" panose="020B0604020202020204" pitchFamily="34" charset="0"/>
              <a:ea typeface="Calibri" panose="020F0502020204030204" pitchFamily="34" charset="0"/>
              <a:cs typeface="Arial" panose="020B0604020202020204" pitchFamily="34" charset="0"/>
            </a:endParaRPr>
          </a:p>
          <a:p>
            <a:pPr marL="0" indent="0" algn="just">
              <a:lnSpc>
                <a:spcPct val="115000"/>
              </a:lnSpc>
              <a:spcAft>
                <a:spcPts val="1000"/>
              </a:spcAft>
              <a:buNone/>
            </a:pPr>
            <a:r>
              <a:rPr lang="pl-PL" sz="1800" b="1" dirty="0">
                <a:solidFill>
                  <a:srgbClr val="FFC000"/>
                </a:solidFill>
                <a:effectLst/>
                <a:latin typeface="Arial" panose="020B0604020202020204" pitchFamily="34" charset="0"/>
                <a:ea typeface="Calibri" panose="020F0502020204030204" pitchFamily="34" charset="0"/>
                <a:cs typeface="Arial" panose="020B0604020202020204" pitchFamily="34" charset="0"/>
              </a:rPr>
              <a:t>R.G. E. </a:t>
            </a:r>
            <a:r>
              <a:rPr lang="pl-PL" sz="1800" b="1" dirty="0" err="1">
                <a:solidFill>
                  <a:srgbClr val="FFC000"/>
                </a:solidFill>
                <a:effectLst/>
                <a:latin typeface="Arial" panose="020B0604020202020204" pitchFamily="34" charset="0"/>
                <a:ea typeface="Calibri" panose="020F0502020204030204" pitchFamily="34" charset="0"/>
                <a:cs typeface="Arial" panose="020B0604020202020204" pitchFamily="34" charset="0"/>
              </a:rPr>
              <a:t>Sharpston</a:t>
            </a:r>
            <a:r>
              <a:rPr lang="pl-PL" sz="1800" b="1" dirty="0">
                <a:solidFill>
                  <a:srgbClr val="FFC000"/>
                </a:solidFill>
                <a:effectLst/>
                <a:latin typeface="Arial" panose="020B0604020202020204" pitchFamily="34" charset="0"/>
                <a:ea typeface="Calibri" panose="020F0502020204030204" pitchFamily="34" charset="0"/>
                <a:cs typeface="Arial" panose="020B0604020202020204" pitchFamily="34" charset="0"/>
              </a:rPr>
              <a:t> w wyroku </a:t>
            </a:r>
            <a:r>
              <a:rPr lang="pl-PL" sz="1800" b="1" dirty="0" err="1">
                <a:solidFill>
                  <a:srgbClr val="FFC000"/>
                </a:solidFill>
                <a:effectLst/>
                <a:latin typeface="Arial" panose="020B0604020202020204" pitchFamily="34" charset="0"/>
                <a:ea typeface="Calibri" panose="020F0502020204030204" pitchFamily="34" charset="0"/>
                <a:cs typeface="Arial" panose="020B0604020202020204" pitchFamily="34" charset="0"/>
              </a:rPr>
              <a:t>Zambrano</a:t>
            </a:r>
            <a:endParaRPr lang="pl-PL" sz="1800" b="1" dirty="0">
              <a:solidFill>
                <a:srgbClr val="FFC000"/>
              </a:solidFill>
              <a:latin typeface="Arial" panose="020B0604020202020204" pitchFamily="34" charset="0"/>
              <a:ea typeface="Calibri" panose="020F0502020204030204" pitchFamily="34" charset="0"/>
              <a:cs typeface="Arial" panose="020B0604020202020204" pitchFamily="34" charset="0"/>
            </a:endParaRPr>
          </a:p>
          <a:p>
            <a:pPr marL="0" indent="0" algn="just">
              <a:lnSpc>
                <a:spcPct val="115000"/>
              </a:lnSpc>
              <a:spcAft>
                <a:spcPts val="1000"/>
              </a:spcAft>
              <a:buNone/>
            </a:pPr>
            <a:r>
              <a:rPr lang="pl-PL" sz="1800" b="1" dirty="0">
                <a:solidFill>
                  <a:srgbClr val="FFC000"/>
                </a:solidFill>
                <a:effectLst/>
                <a:latin typeface="Arial" panose="020B0604020202020204" pitchFamily="34" charset="0"/>
                <a:ea typeface="Calibri" panose="020F0502020204030204" pitchFamily="34" charset="0"/>
                <a:cs typeface="Arial" panose="020B0604020202020204" pitchFamily="34" charset="0"/>
              </a:rPr>
              <a:t>Postanowienia KPP powinny znajdować zastosowanie tam, gdzie istnieje kompetencja UE – wyłączna lub dzielona, niezależnie od tego, czy została zrealizowana. Dodaje jednak, iż nie sądzi, aby przyjęcie jej propozycji mogło nastąpić na obecnym etapie rozwoju prawa UE.</a:t>
            </a:r>
          </a:p>
          <a:p>
            <a:pPr marL="0" indent="0">
              <a:buNone/>
            </a:pPr>
            <a:endParaRPr lang="pl-PL"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624174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BDBB9DD-5276-9237-1CA6-ABD7621AFD73}"/>
              </a:ext>
            </a:extLst>
          </p:cNvPr>
          <p:cNvSpPr>
            <a:spLocks noGrp="1"/>
          </p:cNvSpPr>
          <p:nvPr>
            <p:ph type="title"/>
          </p:nvPr>
        </p:nvSpPr>
        <p:spPr/>
        <p:txBody>
          <a:bodyPr/>
          <a:lstStyle/>
          <a:p>
            <a:r>
              <a:rPr lang="pl-PL" b="1" dirty="0">
                <a:solidFill>
                  <a:srgbClr val="FFC000"/>
                </a:solidFill>
                <a:latin typeface="Arial" panose="020B0604020202020204" pitchFamily="34" charset="0"/>
                <a:cs typeface="Arial" panose="020B0604020202020204" pitchFamily="34" charset="0"/>
              </a:rPr>
              <a:t>Zakres zastosowania KPP</a:t>
            </a:r>
            <a:endParaRPr lang="pl-PL" dirty="0"/>
          </a:p>
        </p:txBody>
      </p:sp>
      <p:sp>
        <p:nvSpPr>
          <p:cNvPr id="3" name="Symbol zastępczy zawartości 2">
            <a:extLst>
              <a:ext uri="{FF2B5EF4-FFF2-40B4-BE49-F238E27FC236}">
                <a16:creationId xmlns:a16="http://schemas.microsoft.com/office/drawing/2014/main" id="{80FAC534-9F62-4558-C780-954F476080D3}"/>
              </a:ext>
            </a:extLst>
          </p:cNvPr>
          <p:cNvSpPr>
            <a:spLocks noGrp="1"/>
          </p:cNvSpPr>
          <p:nvPr>
            <p:ph idx="1"/>
          </p:nvPr>
        </p:nvSpPr>
        <p:spPr/>
        <p:txBody>
          <a:bodyPr/>
          <a:lstStyle/>
          <a:p>
            <a:pPr marL="0" indent="0">
              <a:buNone/>
            </a:pPr>
            <a:r>
              <a:rPr lang="pl-PL" sz="2000" b="1" dirty="0">
                <a:solidFill>
                  <a:srgbClr val="FFC000"/>
                </a:solidFill>
                <a:effectLst/>
                <a:latin typeface="Arial" panose="020B0604020202020204" pitchFamily="34" charset="0"/>
                <a:ea typeface="Calibri" panose="020F0502020204030204" pitchFamily="34" charset="0"/>
                <a:cs typeface="Arial" panose="020B0604020202020204" pitchFamily="34" charset="0"/>
              </a:rPr>
              <a:t>KONCEPCJE DOKTRYNALNE:</a:t>
            </a:r>
          </a:p>
          <a:p>
            <a:pPr marL="0" indent="0">
              <a:buNone/>
            </a:pPr>
            <a:endParaRPr lang="pl-PL" sz="2000" dirty="0">
              <a:solidFill>
                <a:srgbClr val="FFC000"/>
              </a:solidFill>
              <a:latin typeface="Arial" panose="020B0604020202020204" pitchFamily="34" charset="0"/>
              <a:ea typeface="Calibri" panose="020F0502020204030204" pitchFamily="34" charset="0"/>
              <a:cs typeface="Arial" panose="020B0604020202020204" pitchFamily="34" charset="0"/>
            </a:endParaRPr>
          </a:p>
          <a:p>
            <a:pPr marL="0" lvl="0" indent="0" algn="just">
              <a:lnSpc>
                <a:spcPct val="115000"/>
              </a:lnSpc>
              <a:spcAft>
                <a:spcPts val="1000"/>
              </a:spcAft>
              <a:buNone/>
            </a:pPr>
            <a:r>
              <a:rPr lang="pl-PL" sz="1800" b="1" dirty="0">
                <a:solidFill>
                  <a:srgbClr val="FFC000"/>
                </a:solidFill>
                <a:effectLst/>
                <a:latin typeface="Arial" panose="020B0604020202020204" pitchFamily="34" charset="0"/>
                <a:ea typeface="Calibri" panose="020F0502020204030204" pitchFamily="34" charset="0"/>
                <a:cs typeface="Arial" panose="020B0604020202020204" pitchFamily="34" charset="0"/>
              </a:rPr>
              <a:t>A. von </a:t>
            </a:r>
            <a:r>
              <a:rPr lang="pl-PL" sz="1800" b="1" dirty="0" err="1">
                <a:solidFill>
                  <a:srgbClr val="FFC000"/>
                </a:solidFill>
                <a:effectLst/>
                <a:latin typeface="Arial" panose="020B0604020202020204" pitchFamily="34" charset="0"/>
                <a:ea typeface="Calibri" panose="020F0502020204030204" pitchFamily="34" charset="0"/>
                <a:cs typeface="Arial" panose="020B0604020202020204" pitchFamily="34" charset="0"/>
              </a:rPr>
              <a:t>Bogdandy</a:t>
            </a:r>
            <a:r>
              <a:rPr lang="pl-PL" sz="1800" b="1" dirty="0">
                <a:solidFill>
                  <a:srgbClr val="FFC000"/>
                </a:solidFill>
                <a:effectLst/>
                <a:latin typeface="Arial" panose="020B0604020202020204" pitchFamily="34" charset="0"/>
                <a:ea typeface="Calibri" panose="020F0502020204030204" pitchFamily="34" charset="0"/>
                <a:cs typeface="Arial" panose="020B0604020202020204" pitchFamily="34" charset="0"/>
              </a:rPr>
              <a:t>,</a:t>
            </a:r>
            <a:endParaRPr lang="pl-PL" sz="1800" b="1" dirty="0">
              <a:solidFill>
                <a:srgbClr val="FFC000"/>
              </a:solidFill>
              <a:latin typeface="Arial" panose="020B0604020202020204" pitchFamily="34" charset="0"/>
              <a:ea typeface="Calibri" panose="020F0502020204030204" pitchFamily="34" charset="0"/>
              <a:cs typeface="Arial" panose="020B0604020202020204" pitchFamily="34" charset="0"/>
            </a:endParaRPr>
          </a:p>
          <a:p>
            <a:pPr marL="0" lvl="0" indent="0" algn="just">
              <a:lnSpc>
                <a:spcPct val="115000"/>
              </a:lnSpc>
              <a:spcAft>
                <a:spcPts val="1000"/>
              </a:spcAft>
              <a:buNone/>
            </a:pPr>
            <a:r>
              <a:rPr lang="pl-PL" sz="1800" b="1" dirty="0">
                <a:solidFill>
                  <a:srgbClr val="FFC000"/>
                </a:solidFill>
                <a:effectLst/>
                <a:latin typeface="Arial" panose="020B0604020202020204" pitchFamily="34" charset="0"/>
                <a:ea typeface="Calibri" panose="020F0502020204030204" pitchFamily="34" charset="0"/>
                <a:cs typeface="Arial" panose="020B0604020202020204" pitchFamily="34" charset="0"/>
              </a:rPr>
              <a:t>Tzw. odwrócone </a:t>
            </a:r>
            <a:r>
              <a:rPr lang="pl-PL" sz="1800" b="1" dirty="0" err="1">
                <a:solidFill>
                  <a:srgbClr val="FFC000"/>
                </a:solidFill>
                <a:effectLst/>
                <a:latin typeface="Arial" panose="020B0604020202020204" pitchFamily="34" charset="0"/>
                <a:ea typeface="Calibri" panose="020F0502020204030204" pitchFamily="34" charset="0"/>
                <a:cs typeface="Arial" panose="020B0604020202020204" pitchFamily="34" charset="0"/>
              </a:rPr>
              <a:t>Solange</a:t>
            </a:r>
            <a:r>
              <a:rPr lang="pl-PL" sz="1800" b="1" dirty="0">
                <a:solidFill>
                  <a:srgbClr val="FFC000"/>
                </a:solidFill>
                <a:effectLst/>
                <a:latin typeface="Arial" panose="020B0604020202020204" pitchFamily="34" charset="0"/>
                <a:ea typeface="Calibri" panose="020F0502020204030204" pitchFamily="34" charset="0"/>
                <a:cs typeface="Arial" panose="020B0604020202020204" pitchFamily="34" charset="0"/>
              </a:rPr>
              <a:t>, 2012 r., </a:t>
            </a:r>
          </a:p>
          <a:p>
            <a:pPr marL="114300" indent="0" algn="just">
              <a:lnSpc>
                <a:spcPct val="115000"/>
              </a:lnSpc>
              <a:spcAft>
                <a:spcPts val="1000"/>
              </a:spcAft>
              <a:buNone/>
            </a:pPr>
            <a:r>
              <a:rPr lang="pl-PL" sz="1800" b="1" dirty="0">
                <a:solidFill>
                  <a:srgbClr val="FFC000"/>
                </a:solidFill>
                <a:effectLst/>
                <a:latin typeface="Arial" panose="020B0604020202020204" pitchFamily="34" charset="0"/>
                <a:ea typeface="Calibri" panose="020F0502020204030204" pitchFamily="34" charset="0"/>
                <a:cs typeface="Arial" panose="020B0604020202020204" pitchFamily="34" charset="0"/>
              </a:rPr>
              <a:t>Dopóki państwa członkowskie przestrzegają istoty praw podstawowych, dopóty pozostają wolne w stosowaniu poza zakresem art. 51 KPP, swoich praw podstawowych, ale jeśli poważnie naruszają te prawa, prawo UE za pośrednictwem Karty może reagować nawet w sytuacjach pozostających poza zakresem prawa UE</a:t>
            </a:r>
          </a:p>
          <a:p>
            <a:endParaRPr lang="pl-PL" dirty="0"/>
          </a:p>
        </p:txBody>
      </p:sp>
    </p:spTree>
    <p:extLst>
      <p:ext uri="{BB962C8B-B14F-4D97-AF65-F5344CB8AC3E}">
        <p14:creationId xmlns:p14="http://schemas.microsoft.com/office/powerpoint/2010/main" val="23027983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36E95D0-9AF2-B097-8FDD-31FFF783B5FF}"/>
              </a:ext>
            </a:extLst>
          </p:cNvPr>
          <p:cNvSpPr>
            <a:spLocks noGrp="1"/>
          </p:cNvSpPr>
          <p:nvPr>
            <p:ph type="title"/>
          </p:nvPr>
        </p:nvSpPr>
        <p:spPr/>
        <p:txBody>
          <a:bodyPr/>
          <a:lstStyle/>
          <a:p>
            <a:r>
              <a:rPr lang="pl-PL" b="1" dirty="0">
                <a:solidFill>
                  <a:srgbClr val="FFC000"/>
                </a:solidFill>
                <a:latin typeface="Arial" panose="020B0604020202020204" pitchFamily="34" charset="0"/>
                <a:cs typeface="Arial" panose="020B0604020202020204" pitchFamily="34" charset="0"/>
              </a:rPr>
              <a:t>Zakres zastosowania KPP</a:t>
            </a:r>
            <a:endParaRPr lang="pl-PL" dirty="0"/>
          </a:p>
        </p:txBody>
      </p:sp>
      <p:sp>
        <p:nvSpPr>
          <p:cNvPr id="3" name="Symbol zastępczy zawartości 2">
            <a:extLst>
              <a:ext uri="{FF2B5EF4-FFF2-40B4-BE49-F238E27FC236}">
                <a16:creationId xmlns:a16="http://schemas.microsoft.com/office/drawing/2014/main" id="{C4B9E157-1882-FF7F-82D4-7A0CAFA847D9}"/>
              </a:ext>
            </a:extLst>
          </p:cNvPr>
          <p:cNvSpPr>
            <a:spLocks noGrp="1"/>
          </p:cNvSpPr>
          <p:nvPr>
            <p:ph idx="1"/>
          </p:nvPr>
        </p:nvSpPr>
        <p:spPr/>
        <p:txBody>
          <a:bodyPr>
            <a:normAutofit fontScale="92500" lnSpcReduction="10000"/>
          </a:bodyPr>
          <a:lstStyle/>
          <a:p>
            <a:pPr marL="0" lvl="0" indent="0" algn="just">
              <a:lnSpc>
                <a:spcPct val="115000"/>
              </a:lnSpc>
              <a:spcAft>
                <a:spcPts val="1000"/>
              </a:spcAft>
              <a:buNone/>
            </a:pPr>
            <a:r>
              <a:rPr lang="pl-PL" sz="1800" b="1" dirty="0">
                <a:solidFill>
                  <a:srgbClr val="FFC000"/>
                </a:solidFill>
                <a:effectLst/>
                <a:latin typeface="Arial" panose="020B0604020202020204" pitchFamily="34" charset="0"/>
                <a:ea typeface="Calibri" panose="020F0502020204030204" pitchFamily="34" charset="0"/>
                <a:cs typeface="Arial" panose="020B0604020202020204" pitchFamily="34" charset="0"/>
              </a:rPr>
              <a:t>R.G. Cruz </a:t>
            </a:r>
            <a:r>
              <a:rPr lang="pl-PL" sz="1800" b="1" dirty="0" err="1">
                <a:solidFill>
                  <a:srgbClr val="FFC000"/>
                </a:solidFill>
                <a:effectLst/>
                <a:latin typeface="Arial" panose="020B0604020202020204" pitchFamily="34" charset="0"/>
                <a:ea typeface="Calibri" panose="020F0502020204030204" pitchFamily="34" charset="0"/>
                <a:cs typeface="Arial" panose="020B0604020202020204" pitchFamily="34" charset="0"/>
              </a:rPr>
              <a:t>Villalon</a:t>
            </a:r>
            <a:r>
              <a:rPr lang="pl-PL" sz="1800" b="1" dirty="0">
                <a:solidFill>
                  <a:srgbClr val="FFC000"/>
                </a:solidFill>
                <a:effectLst/>
                <a:latin typeface="Arial" panose="020B0604020202020204" pitchFamily="34" charset="0"/>
                <a:ea typeface="Calibri" panose="020F0502020204030204" pitchFamily="34" charset="0"/>
                <a:cs typeface="Arial" panose="020B0604020202020204" pitchFamily="34" charset="0"/>
              </a:rPr>
              <a:t> w wyroku </a:t>
            </a:r>
            <a:r>
              <a:rPr lang="pl-PL" sz="1800" b="1" dirty="0" err="1">
                <a:solidFill>
                  <a:srgbClr val="FFC000"/>
                </a:solidFill>
                <a:effectLst/>
                <a:latin typeface="Arial" panose="020B0604020202020204" pitchFamily="34" charset="0"/>
                <a:ea typeface="Calibri" panose="020F0502020204030204" pitchFamily="34" charset="0"/>
                <a:cs typeface="Arial" panose="020B0604020202020204" pitchFamily="34" charset="0"/>
              </a:rPr>
              <a:t>Fransson</a:t>
            </a:r>
            <a:endParaRPr lang="pl-PL" sz="1800" b="1" dirty="0">
              <a:solidFill>
                <a:srgbClr val="FFC000"/>
              </a:solidFill>
              <a:effectLst/>
              <a:latin typeface="Arial" panose="020B0604020202020204" pitchFamily="34" charset="0"/>
              <a:ea typeface="Calibri" panose="020F0502020204030204" pitchFamily="34" charset="0"/>
              <a:cs typeface="Arial" panose="020B0604020202020204" pitchFamily="34" charset="0"/>
            </a:endParaRPr>
          </a:p>
          <a:p>
            <a:pPr marL="114300" indent="0" algn="just">
              <a:lnSpc>
                <a:spcPct val="115000"/>
              </a:lnSpc>
              <a:spcAft>
                <a:spcPts val="1000"/>
              </a:spcAft>
              <a:buNone/>
            </a:pPr>
            <a:r>
              <a:rPr lang="pl-PL" sz="1800" b="1" dirty="0">
                <a:solidFill>
                  <a:srgbClr val="FFC000"/>
                </a:solidFill>
                <a:effectLst/>
                <a:latin typeface="Arial" panose="020B0604020202020204" pitchFamily="34" charset="0"/>
                <a:ea typeface="Calibri" panose="020F0502020204030204" pitchFamily="34" charset="0"/>
                <a:cs typeface="Arial" panose="020B0604020202020204" pitchFamily="34" charset="0"/>
              </a:rPr>
              <a:t>Konieczność oceny czy istnieje specjalny interes Unii w ochronie praw podstawowych; wprowadzenie dodatkowego kryterium, aby obecność prawa UE w danej sytuacji wykazywała wystarczającą intensywność.</a:t>
            </a:r>
          </a:p>
          <a:p>
            <a:pPr algn="just">
              <a:lnSpc>
                <a:spcPct val="115000"/>
              </a:lnSpc>
              <a:spcAft>
                <a:spcPts val="1000"/>
              </a:spcAft>
            </a:pPr>
            <a:r>
              <a:rPr lang="pl-PL" sz="1800" b="1" dirty="0">
                <a:solidFill>
                  <a:srgbClr val="FFC000"/>
                </a:solidFill>
                <a:effectLst/>
                <a:latin typeface="Arial" panose="020B0604020202020204" pitchFamily="34" charset="0"/>
                <a:ea typeface="Calibri" panose="020F0502020204030204" pitchFamily="34" charset="0"/>
                <a:cs typeface="Arial" panose="020B0604020202020204" pitchFamily="34" charset="0"/>
              </a:rPr>
              <a:t>Czy obywatelstwo UE jest wystarczającym łącznikiem dla zastosowania KPP?</a:t>
            </a:r>
          </a:p>
          <a:p>
            <a:pPr marL="0" indent="0" algn="just">
              <a:lnSpc>
                <a:spcPct val="115000"/>
              </a:lnSpc>
              <a:spcAft>
                <a:spcPts val="1000"/>
              </a:spcAft>
              <a:buNone/>
            </a:pPr>
            <a:r>
              <a:rPr lang="pl-PL" sz="1800" b="1" dirty="0">
                <a:solidFill>
                  <a:srgbClr val="FFC000"/>
                </a:solidFill>
                <a:effectLst/>
                <a:latin typeface="Arial" panose="020B0604020202020204" pitchFamily="34" charset="0"/>
                <a:ea typeface="Calibri" panose="020F0502020204030204" pitchFamily="34" charset="0"/>
                <a:cs typeface="Arial" panose="020B0604020202020204" pitchFamily="34" charset="0"/>
              </a:rPr>
              <a:t>Stosowanie KPP w sytuacji, gdy obywatel UE nigdy nie opuścił  państwa swojego urodzenia, nie skorzystał ze swobody przemieszczania się (Garcia </a:t>
            </a:r>
            <a:r>
              <a:rPr lang="pl-PL" sz="1800" b="1" dirty="0" err="1">
                <a:solidFill>
                  <a:srgbClr val="FFC000"/>
                </a:solidFill>
                <a:effectLst/>
                <a:latin typeface="Arial" panose="020B0604020202020204" pitchFamily="34" charset="0"/>
                <a:ea typeface="Calibri" panose="020F0502020204030204" pitchFamily="34" charset="0"/>
                <a:cs typeface="Arial" panose="020B0604020202020204" pitchFamily="34" charset="0"/>
              </a:rPr>
              <a:t>Avello</a:t>
            </a:r>
            <a:r>
              <a:rPr lang="pl-PL" sz="1800" b="1" dirty="0">
                <a:solidFill>
                  <a:srgbClr val="FFC000"/>
                </a:solidFill>
                <a:effectLst/>
                <a:latin typeface="Arial" panose="020B0604020202020204" pitchFamily="34" charset="0"/>
                <a:ea typeface="Calibri" panose="020F0502020204030204" pitchFamily="34" charset="0"/>
                <a:cs typeface="Arial" panose="020B0604020202020204" pitchFamily="34" charset="0"/>
              </a:rPr>
              <a:t>, </a:t>
            </a:r>
            <a:r>
              <a:rPr lang="pl-PL" sz="1800" b="1" dirty="0" err="1">
                <a:solidFill>
                  <a:srgbClr val="FFC000"/>
                </a:solidFill>
                <a:effectLst/>
                <a:latin typeface="Arial" panose="020B0604020202020204" pitchFamily="34" charset="0"/>
                <a:ea typeface="Calibri" panose="020F0502020204030204" pitchFamily="34" charset="0"/>
                <a:cs typeface="Arial" panose="020B0604020202020204" pitchFamily="34" charset="0"/>
              </a:rPr>
              <a:t>Zambrano</a:t>
            </a:r>
            <a:r>
              <a:rPr lang="pl-PL" sz="1800" b="1" dirty="0">
                <a:solidFill>
                  <a:srgbClr val="FFC000"/>
                </a:solidFill>
                <a:effectLst/>
                <a:latin typeface="Arial" panose="020B0604020202020204" pitchFamily="34" charset="0"/>
                <a:ea typeface="Calibri" panose="020F0502020204030204" pitchFamily="34" charset="0"/>
                <a:cs typeface="Arial" panose="020B0604020202020204" pitchFamily="34" charset="0"/>
              </a:rPr>
              <a:t>).</a:t>
            </a:r>
          </a:p>
          <a:p>
            <a:pPr marL="0" indent="0" algn="just">
              <a:lnSpc>
                <a:spcPct val="115000"/>
              </a:lnSpc>
              <a:spcAft>
                <a:spcPts val="1000"/>
              </a:spcAft>
              <a:buNone/>
            </a:pPr>
            <a:r>
              <a:rPr lang="pl-PL" sz="1800" b="1" dirty="0">
                <a:solidFill>
                  <a:srgbClr val="FFC000"/>
                </a:solidFill>
                <a:effectLst/>
                <a:latin typeface="Arial" panose="020B0604020202020204" pitchFamily="34" charset="0"/>
                <a:ea typeface="Calibri" panose="020F0502020204030204" pitchFamily="34" charset="0"/>
                <a:cs typeface="Arial" panose="020B0604020202020204" pitchFamily="34" charset="0"/>
              </a:rPr>
              <a:t>Czy sam fakt bycia obywatelem UE powoduje, że sprawa znajduje się w zakresie zastosowania KPP? </a:t>
            </a:r>
          </a:p>
          <a:p>
            <a:endParaRPr lang="pl-PL" dirty="0"/>
          </a:p>
        </p:txBody>
      </p:sp>
    </p:spTree>
    <p:extLst>
      <p:ext uri="{BB962C8B-B14F-4D97-AF65-F5344CB8AC3E}">
        <p14:creationId xmlns:p14="http://schemas.microsoft.com/office/powerpoint/2010/main" val="28224902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A7D92B0-A52D-818B-E59E-F23BE10BF6FA}"/>
              </a:ext>
            </a:extLst>
          </p:cNvPr>
          <p:cNvSpPr>
            <a:spLocks noGrp="1"/>
          </p:cNvSpPr>
          <p:nvPr>
            <p:ph type="title"/>
          </p:nvPr>
        </p:nvSpPr>
        <p:spPr/>
        <p:txBody>
          <a:bodyPr/>
          <a:lstStyle/>
          <a:p>
            <a:r>
              <a:rPr lang="pl-PL" b="1" dirty="0">
                <a:solidFill>
                  <a:srgbClr val="FFC000"/>
                </a:solidFill>
                <a:latin typeface="Arial" panose="020B0604020202020204" pitchFamily="34" charset="0"/>
                <a:cs typeface="Arial" panose="020B0604020202020204" pitchFamily="34" charset="0"/>
              </a:rPr>
              <a:t>Zakres zastosowania KPP</a:t>
            </a:r>
            <a:endParaRPr lang="pl-PL" dirty="0"/>
          </a:p>
        </p:txBody>
      </p:sp>
      <p:sp>
        <p:nvSpPr>
          <p:cNvPr id="3" name="Symbol zastępczy zawartości 2">
            <a:extLst>
              <a:ext uri="{FF2B5EF4-FFF2-40B4-BE49-F238E27FC236}">
                <a16:creationId xmlns:a16="http://schemas.microsoft.com/office/drawing/2014/main" id="{E352A935-75A9-7D5B-014C-9F95AEB5D179}"/>
              </a:ext>
            </a:extLst>
          </p:cNvPr>
          <p:cNvSpPr>
            <a:spLocks noGrp="1"/>
          </p:cNvSpPr>
          <p:nvPr>
            <p:ph idx="1"/>
          </p:nvPr>
        </p:nvSpPr>
        <p:spPr/>
        <p:txBody>
          <a:bodyPr/>
          <a:lstStyle/>
          <a:p>
            <a:pPr algn="just">
              <a:lnSpc>
                <a:spcPct val="115000"/>
              </a:lnSpc>
              <a:spcAft>
                <a:spcPts val="1000"/>
              </a:spcAft>
            </a:pPr>
            <a:r>
              <a:rPr lang="pl-PL" sz="1800" b="1" dirty="0">
                <a:solidFill>
                  <a:srgbClr val="FFC000"/>
                </a:solidFill>
                <a:effectLst/>
                <a:latin typeface="Arial" panose="020B0604020202020204" pitchFamily="34" charset="0"/>
                <a:ea typeface="Calibri" panose="020F0502020204030204" pitchFamily="34" charset="0"/>
                <a:cs typeface="Times New Roman" panose="02020603050405020304" pitchFamily="18" charset="0"/>
              </a:rPr>
              <a:t>TENDENCJE W ORZECZNICTWIE PO WYROKU FRANSSSON</a:t>
            </a:r>
            <a:endParaRPr lang="pl-PL" sz="1800"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pl-PL" sz="1800" dirty="0">
                <a:solidFill>
                  <a:srgbClr val="FFC000"/>
                </a:solidFill>
                <a:effectLst/>
                <a:latin typeface="Arial" panose="020B0604020202020204" pitchFamily="34" charset="0"/>
                <a:ea typeface="Calibri" panose="020F0502020204030204" pitchFamily="34" charset="0"/>
                <a:cs typeface="Times New Roman" panose="02020603050405020304" pitchFamily="18" charset="0"/>
              </a:rPr>
              <a:t>Po wyroku w sprawie </a:t>
            </a:r>
            <a:r>
              <a:rPr lang="pl-PL" sz="1800" dirty="0" err="1">
                <a:solidFill>
                  <a:srgbClr val="FFC000"/>
                </a:solidFill>
                <a:effectLst/>
                <a:latin typeface="Arial" panose="020B0604020202020204" pitchFamily="34" charset="0"/>
                <a:ea typeface="Calibri" panose="020F0502020204030204" pitchFamily="34" charset="0"/>
                <a:cs typeface="Times New Roman" panose="02020603050405020304" pitchFamily="18" charset="0"/>
              </a:rPr>
              <a:t>Franssson</a:t>
            </a:r>
            <a:r>
              <a:rPr lang="pl-PL" sz="1800" dirty="0">
                <a:solidFill>
                  <a:srgbClr val="FFC000"/>
                </a:solidFill>
                <a:effectLst/>
                <a:latin typeface="Arial" panose="020B0604020202020204" pitchFamily="34" charset="0"/>
                <a:ea typeface="Calibri" panose="020F0502020204030204" pitchFamily="34" charset="0"/>
                <a:cs typeface="Times New Roman" panose="02020603050405020304" pitchFamily="18" charset="0"/>
              </a:rPr>
              <a:t> TSUE zdaje się ostrożnie interpretować zakres zastosowania KPP.</a:t>
            </a:r>
          </a:p>
          <a:p>
            <a:pPr marL="0" indent="0" algn="just">
              <a:lnSpc>
                <a:spcPct val="115000"/>
              </a:lnSpc>
              <a:spcAft>
                <a:spcPts val="1000"/>
              </a:spcAft>
              <a:buNone/>
            </a:pPr>
            <a:endParaRPr lang="pl-PL" sz="1800"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endParaRPr>
          </a:p>
          <a:p>
            <a:endParaRPr lang="pl-PL" dirty="0"/>
          </a:p>
        </p:txBody>
      </p:sp>
    </p:spTree>
    <p:extLst>
      <p:ext uri="{BB962C8B-B14F-4D97-AF65-F5344CB8AC3E}">
        <p14:creationId xmlns:p14="http://schemas.microsoft.com/office/powerpoint/2010/main" val="30502062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A312E58-20A7-3150-9986-B776D2312F79}"/>
              </a:ext>
            </a:extLst>
          </p:cNvPr>
          <p:cNvSpPr>
            <a:spLocks noGrp="1"/>
          </p:cNvSpPr>
          <p:nvPr>
            <p:ph type="title"/>
          </p:nvPr>
        </p:nvSpPr>
        <p:spPr/>
        <p:txBody>
          <a:bodyPr/>
          <a:lstStyle/>
          <a:p>
            <a:r>
              <a:rPr lang="pl-PL" b="1" dirty="0">
                <a:solidFill>
                  <a:srgbClr val="FFC000"/>
                </a:solidFill>
                <a:latin typeface="Arial" panose="020B0604020202020204" pitchFamily="34" charset="0"/>
                <a:cs typeface="Arial" panose="020B0604020202020204" pitchFamily="34" charset="0"/>
              </a:rPr>
              <a:t>Zakres zastosowania KPP</a:t>
            </a:r>
            <a:endParaRPr lang="pl-PL" dirty="0"/>
          </a:p>
        </p:txBody>
      </p:sp>
      <p:sp>
        <p:nvSpPr>
          <p:cNvPr id="3" name="Symbol zastępczy zawartości 2">
            <a:extLst>
              <a:ext uri="{FF2B5EF4-FFF2-40B4-BE49-F238E27FC236}">
                <a16:creationId xmlns:a16="http://schemas.microsoft.com/office/drawing/2014/main" id="{526F3D46-5A26-8126-747D-EBBC4A58D0F3}"/>
              </a:ext>
            </a:extLst>
          </p:cNvPr>
          <p:cNvSpPr>
            <a:spLocks noGrp="1"/>
          </p:cNvSpPr>
          <p:nvPr>
            <p:ph idx="1"/>
          </p:nvPr>
        </p:nvSpPr>
        <p:spPr>
          <a:xfrm>
            <a:off x="1104293" y="1853248"/>
            <a:ext cx="8946541" cy="4195481"/>
          </a:xfrm>
        </p:spPr>
        <p:txBody>
          <a:bodyPr/>
          <a:lstStyle/>
          <a:p>
            <a:r>
              <a:rPr lang="pl-PL" b="1" dirty="0">
                <a:solidFill>
                  <a:srgbClr val="FFC000"/>
                </a:solidFill>
              </a:rPr>
              <a:t>Problem tzw. horyzontalnego zastosowania Karty (wyrok w sprawie C569-570/16 Bauer i </a:t>
            </a:r>
            <a:r>
              <a:rPr lang="pl-PL" b="1" dirty="0" err="1">
                <a:solidFill>
                  <a:srgbClr val="FFC000"/>
                </a:solidFill>
              </a:rPr>
              <a:t>Willmeroth</a:t>
            </a:r>
            <a:endParaRPr lang="pl-PL" b="1" dirty="0">
              <a:solidFill>
                <a:srgbClr val="FFC000"/>
              </a:solidFill>
            </a:endParaRPr>
          </a:p>
          <a:p>
            <a:pPr marL="0" indent="0" algn="ctr">
              <a:buNone/>
            </a:pPr>
            <a:r>
              <a:rPr lang="pl-PL" b="0" i="1" dirty="0">
                <a:solidFill>
                  <a:srgbClr val="FFC000"/>
                </a:solidFill>
                <a:effectLst/>
                <a:latin typeface="Times New Roman" panose="02020603050405020304" pitchFamily="18" charset="0"/>
              </a:rPr>
              <a:t>Artykuł 31</a:t>
            </a:r>
          </a:p>
          <a:p>
            <a:pPr marL="0" indent="0" algn="ctr">
              <a:buNone/>
            </a:pPr>
            <a:r>
              <a:rPr lang="pl-PL" b="1" i="0" dirty="0">
                <a:solidFill>
                  <a:srgbClr val="FFC000"/>
                </a:solidFill>
                <a:effectLst/>
                <a:latin typeface="Times New Roman" panose="02020603050405020304" pitchFamily="18" charset="0"/>
              </a:rPr>
              <a:t>Należyte i sprawiedliwe warunki pracy</a:t>
            </a:r>
          </a:p>
          <a:p>
            <a:pPr marL="0" indent="0" algn="just">
              <a:buNone/>
            </a:pPr>
            <a:r>
              <a:rPr lang="pl-PL" b="0" i="0" dirty="0">
                <a:solidFill>
                  <a:srgbClr val="FFC000"/>
                </a:solidFill>
                <a:effectLst/>
                <a:latin typeface="Times New Roman" panose="02020603050405020304" pitchFamily="18" charset="0"/>
              </a:rPr>
              <a:t>1.   Każdy pracownik ma prawo do warunków pracy szanujących jego zdrowie, bezpieczeństwo i godność.</a:t>
            </a:r>
          </a:p>
          <a:p>
            <a:pPr marL="0" indent="0" algn="just">
              <a:buNone/>
            </a:pPr>
            <a:r>
              <a:rPr lang="pl-PL" b="0" i="0" dirty="0">
                <a:solidFill>
                  <a:srgbClr val="FFC000"/>
                </a:solidFill>
                <a:effectLst/>
                <a:latin typeface="Times New Roman" panose="02020603050405020304" pitchFamily="18" charset="0"/>
              </a:rPr>
              <a:t>2.   Każdy pracownik ma prawo do ograniczenia maksymalnego wymiaru czasu pracy, do okresów dziennego i tygodniowego odpoczynku oraz do corocznego płatnego urlopu.</a:t>
            </a:r>
          </a:p>
          <a:p>
            <a:endParaRPr lang="pl-PL" b="1" dirty="0">
              <a:solidFill>
                <a:srgbClr val="FFC000"/>
              </a:solidFill>
            </a:endParaRPr>
          </a:p>
        </p:txBody>
      </p:sp>
    </p:spTree>
    <p:extLst>
      <p:ext uri="{BB962C8B-B14F-4D97-AF65-F5344CB8AC3E}">
        <p14:creationId xmlns:p14="http://schemas.microsoft.com/office/powerpoint/2010/main" val="37641085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8DA23CB-3313-216A-CDC4-0EAD1606A1BE}"/>
              </a:ext>
            </a:extLst>
          </p:cNvPr>
          <p:cNvSpPr>
            <a:spLocks noGrp="1"/>
          </p:cNvSpPr>
          <p:nvPr>
            <p:ph type="title"/>
          </p:nvPr>
        </p:nvSpPr>
        <p:spPr/>
        <p:txBody>
          <a:bodyPr/>
          <a:lstStyle/>
          <a:p>
            <a:r>
              <a:rPr lang="pl-PL" b="1" dirty="0">
                <a:solidFill>
                  <a:srgbClr val="FFC000"/>
                </a:solidFill>
                <a:latin typeface="Arial" panose="020B0604020202020204" pitchFamily="34" charset="0"/>
                <a:cs typeface="Arial" panose="020B0604020202020204" pitchFamily="34" charset="0"/>
              </a:rPr>
              <a:t>Zakres zastosowania KPP</a:t>
            </a:r>
            <a:endParaRPr lang="pl-PL" dirty="0"/>
          </a:p>
        </p:txBody>
      </p:sp>
      <p:sp>
        <p:nvSpPr>
          <p:cNvPr id="3" name="Symbol zastępczy zawartości 2">
            <a:extLst>
              <a:ext uri="{FF2B5EF4-FFF2-40B4-BE49-F238E27FC236}">
                <a16:creationId xmlns:a16="http://schemas.microsoft.com/office/drawing/2014/main" id="{F14AD259-AED5-8ADE-7CD3-F141DA07645C}"/>
              </a:ext>
            </a:extLst>
          </p:cNvPr>
          <p:cNvSpPr>
            <a:spLocks noGrp="1"/>
          </p:cNvSpPr>
          <p:nvPr>
            <p:ph idx="1"/>
          </p:nvPr>
        </p:nvSpPr>
        <p:spPr/>
        <p:txBody>
          <a:bodyPr/>
          <a:lstStyle/>
          <a:p>
            <a:pPr algn="just"/>
            <a:r>
              <a:rPr lang="pl-PL" dirty="0">
                <a:solidFill>
                  <a:srgbClr val="FFC000"/>
                </a:solidFill>
              </a:rPr>
              <a:t>Dyrektywa 2003/88 </a:t>
            </a:r>
            <a:r>
              <a:rPr lang="pl-PL" b="0" i="0" dirty="0">
                <a:solidFill>
                  <a:srgbClr val="FFC000"/>
                </a:solidFill>
                <a:effectLst/>
                <a:latin typeface="Open Sans" panose="020B0606030504020204" pitchFamily="34" charset="0"/>
              </a:rPr>
              <a:t>dotycząca niektórych aspektów organizacji czasu pracy</a:t>
            </a:r>
          </a:p>
          <a:p>
            <a:pPr algn="just"/>
            <a:r>
              <a:rPr lang="pl-PL" b="0" i="0" dirty="0">
                <a:solidFill>
                  <a:srgbClr val="FFC000"/>
                </a:solidFill>
                <a:effectLst/>
                <a:latin typeface="Open Sans" panose="020B0606030504020204" pitchFamily="34" charset="0"/>
              </a:rPr>
              <a:t>Trybunał orzekł już w wyroku z dnia 12 czerwca 2014 r., </a:t>
            </a:r>
            <a:r>
              <a:rPr lang="pl-PL" b="0" i="0" dirty="0" err="1">
                <a:solidFill>
                  <a:srgbClr val="FFC000"/>
                </a:solidFill>
                <a:effectLst/>
                <a:latin typeface="Open Sans" panose="020B0606030504020204" pitchFamily="34" charset="0"/>
              </a:rPr>
              <a:t>Bollacke</a:t>
            </a:r>
            <a:r>
              <a:rPr lang="pl-PL" b="0" i="0" dirty="0">
                <a:solidFill>
                  <a:srgbClr val="FFC000"/>
                </a:solidFill>
                <a:effectLst/>
                <a:latin typeface="Open Sans" panose="020B0606030504020204" pitchFamily="34" charset="0"/>
              </a:rPr>
              <a:t> (C‑118/13, EU:C:2014:1755), iż art. 7 dyrektywy 2003/88 należy interpretować w ten sposób, że stoi on na przeszkodzie krajowym przepisom prawa lub praktyce, które stanowią, iż prawo do corocznego płatnego urlopu wygasa, a prawo do ekwiwalentu pieniężnego za niewykorzystany urlop nie powstaje, w sytuacji gdy stosunek pracy ustaje wskutek śmierci pracownika.</a:t>
            </a:r>
            <a:endParaRPr lang="pl-PL" dirty="0">
              <a:solidFill>
                <a:srgbClr val="FFC000"/>
              </a:solidFill>
            </a:endParaRPr>
          </a:p>
        </p:txBody>
      </p:sp>
    </p:spTree>
    <p:extLst>
      <p:ext uri="{BB962C8B-B14F-4D97-AF65-F5344CB8AC3E}">
        <p14:creationId xmlns:p14="http://schemas.microsoft.com/office/powerpoint/2010/main" val="39419923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4AD1026-E015-0D02-D180-B4E3958F644B}"/>
              </a:ext>
            </a:extLst>
          </p:cNvPr>
          <p:cNvSpPr>
            <a:spLocks noGrp="1"/>
          </p:cNvSpPr>
          <p:nvPr>
            <p:ph type="title"/>
          </p:nvPr>
        </p:nvSpPr>
        <p:spPr/>
        <p:txBody>
          <a:bodyPr/>
          <a:lstStyle/>
          <a:p>
            <a:r>
              <a:rPr lang="pl-PL" b="1" dirty="0">
                <a:solidFill>
                  <a:srgbClr val="FFC000"/>
                </a:solidFill>
                <a:latin typeface="Arial" panose="020B0604020202020204" pitchFamily="34" charset="0"/>
                <a:cs typeface="Arial" panose="020B0604020202020204" pitchFamily="34" charset="0"/>
              </a:rPr>
              <a:t>Zakres zastosowania KPP</a:t>
            </a:r>
            <a:endParaRPr lang="pl-PL" dirty="0"/>
          </a:p>
        </p:txBody>
      </p:sp>
      <p:sp>
        <p:nvSpPr>
          <p:cNvPr id="3" name="Symbol zastępczy zawartości 2">
            <a:extLst>
              <a:ext uri="{FF2B5EF4-FFF2-40B4-BE49-F238E27FC236}">
                <a16:creationId xmlns:a16="http://schemas.microsoft.com/office/drawing/2014/main" id="{21934A22-5449-97DA-EE26-CDB7B99005FD}"/>
              </a:ext>
            </a:extLst>
          </p:cNvPr>
          <p:cNvSpPr>
            <a:spLocks noGrp="1"/>
          </p:cNvSpPr>
          <p:nvPr>
            <p:ph idx="1"/>
          </p:nvPr>
        </p:nvSpPr>
        <p:spPr/>
        <p:txBody>
          <a:bodyPr>
            <a:noAutofit/>
          </a:bodyPr>
          <a:lstStyle/>
          <a:p>
            <a:pPr marL="17780" indent="0" algn="just">
              <a:spcBef>
                <a:spcPts val="0"/>
              </a:spcBef>
              <a:buNone/>
            </a:pPr>
            <a:r>
              <a:rPr lang="pl-PL" sz="1400" b="1" i="0" dirty="0">
                <a:solidFill>
                  <a:srgbClr val="FFC000"/>
                </a:solidFill>
                <a:effectLst/>
                <a:latin typeface="Arial" panose="020B0604020202020204" pitchFamily="34" charset="0"/>
                <a:cs typeface="Arial" panose="020B0604020202020204" pitchFamily="34" charset="0"/>
              </a:rPr>
              <a:t>	87. Jeśli chodzi o skutek art. 31 ust. 2 karty w odniesieniu </a:t>
            </a:r>
            <a:r>
              <a:rPr lang="pl-PL" sz="1400" b="1" i="0" u="sng" dirty="0">
                <a:solidFill>
                  <a:srgbClr val="FFC000"/>
                </a:solidFill>
                <a:effectLst/>
                <a:latin typeface="Arial" panose="020B0604020202020204" pitchFamily="34" charset="0"/>
                <a:cs typeface="Arial" panose="020B0604020202020204" pitchFamily="34" charset="0"/>
              </a:rPr>
              <a:t>do prywatnych pracodawców</a:t>
            </a:r>
            <a:r>
              <a:rPr lang="pl-PL" sz="1400" b="1" i="0" dirty="0">
                <a:solidFill>
                  <a:srgbClr val="FFC000"/>
                </a:solidFill>
                <a:effectLst/>
                <a:latin typeface="Arial" panose="020B0604020202020204" pitchFamily="34" charset="0"/>
                <a:cs typeface="Arial" panose="020B0604020202020204" pitchFamily="34" charset="0"/>
              </a:rPr>
              <a:t>, należy zauważyć, że o ile art. 51 ust. 1 karty stanowi, że jej postanowienia mają zastosowanie do instytucji, organów i jednostek organizacyjnych Unii, zgodnie z zasadą pomocniczości, oraz do państw członkowskich tylko wtedy, gdy wdrażają one prawo Unii, o tyle omawiany art. 51 ust. 1 </a:t>
            </a:r>
            <a:r>
              <a:rPr lang="pl-PL" sz="1400" b="1" i="0" u="sng" dirty="0">
                <a:solidFill>
                  <a:srgbClr val="FFC000"/>
                </a:solidFill>
                <a:effectLst/>
                <a:latin typeface="Arial" panose="020B0604020202020204" pitchFamily="34" charset="0"/>
                <a:cs typeface="Arial" panose="020B0604020202020204" pitchFamily="34" charset="0"/>
              </a:rPr>
              <a:t>nie odnosi się do kwestii, czy takie osoby mogą, w stosownych przypadkach, być bezpośrednio związane niektórymi postanowieniami wspomnianej karty</a:t>
            </a:r>
            <a:r>
              <a:rPr lang="pl-PL" sz="1400" b="1" i="0" dirty="0">
                <a:solidFill>
                  <a:srgbClr val="FFC000"/>
                </a:solidFill>
                <a:effectLst/>
                <a:latin typeface="Arial" panose="020B0604020202020204" pitchFamily="34" charset="0"/>
                <a:cs typeface="Arial" panose="020B0604020202020204" pitchFamily="34" charset="0"/>
              </a:rPr>
              <a:t>, a zatem nie można go interpretować w ten sposób, że systematycznie wyklucza taką ewentualność.</a:t>
            </a:r>
          </a:p>
          <a:p>
            <a:pPr marL="17780" indent="0" algn="just">
              <a:spcBef>
                <a:spcPts val="0"/>
              </a:spcBef>
              <a:buNone/>
            </a:pPr>
            <a:endParaRPr lang="pl-PL" sz="1400" b="1" i="0" dirty="0">
              <a:solidFill>
                <a:srgbClr val="FFC000"/>
              </a:solidFill>
              <a:effectLst/>
              <a:latin typeface="Arial" panose="020B0604020202020204" pitchFamily="34" charset="0"/>
              <a:cs typeface="Arial" panose="020B0604020202020204" pitchFamily="34" charset="0"/>
            </a:endParaRPr>
          </a:p>
          <a:p>
            <a:pPr marL="17780" indent="0" algn="just">
              <a:spcBef>
                <a:spcPts val="0"/>
              </a:spcBef>
              <a:buNone/>
            </a:pPr>
            <a:r>
              <a:rPr lang="pl-PL" sz="1400" b="1" i="0" dirty="0">
                <a:solidFill>
                  <a:srgbClr val="FFC000"/>
                </a:solidFill>
                <a:effectLst/>
                <a:latin typeface="Arial" panose="020B0604020202020204" pitchFamily="34" charset="0"/>
                <a:cs typeface="Arial" panose="020B0604020202020204" pitchFamily="34" charset="0"/>
              </a:rPr>
              <a:t>	88. Przede wszystkim, jak przypomniał rzecznik generalny w pkt 78 swojej opinii, okoliczność, że niektóre przepisy prawa pierwotnego mają zastosowanie w pierwszej kolejności do państw członkowskich, nie wyklucza, że mogą one znajdować zastosowanie w stosunkach między jednostkami (zob. podobnie wyrok z dnia 17 kwietnia 2018 r., </a:t>
            </a:r>
            <a:r>
              <a:rPr lang="pl-PL" sz="1400" b="1" i="0" dirty="0" err="1">
                <a:solidFill>
                  <a:srgbClr val="FFC000"/>
                </a:solidFill>
                <a:effectLst/>
                <a:latin typeface="Arial" panose="020B0604020202020204" pitchFamily="34" charset="0"/>
                <a:cs typeface="Arial" panose="020B0604020202020204" pitchFamily="34" charset="0"/>
              </a:rPr>
              <a:t>Egenberger</a:t>
            </a:r>
            <a:r>
              <a:rPr lang="pl-PL" sz="1400" b="1" i="0" dirty="0">
                <a:solidFill>
                  <a:srgbClr val="FFC000"/>
                </a:solidFill>
                <a:effectLst/>
                <a:latin typeface="Arial" panose="020B0604020202020204" pitchFamily="34" charset="0"/>
                <a:cs typeface="Arial" panose="020B0604020202020204" pitchFamily="34" charset="0"/>
              </a:rPr>
              <a:t>, C‑414/16, EU:C:2018:257, pkt 77).</a:t>
            </a:r>
          </a:p>
          <a:p>
            <a:pPr marL="17780" indent="0" algn="just">
              <a:spcBef>
                <a:spcPts val="0"/>
              </a:spcBef>
              <a:buNone/>
            </a:pPr>
            <a:endParaRPr lang="pl-PL" sz="1400" b="1" i="0" dirty="0">
              <a:solidFill>
                <a:srgbClr val="FFC000"/>
              </a:solidFill>
              <a:effectLst/>
              <a:latin typeface="Arial" panose="020B0604020202020204" pitchFamily="34" charset="0"/>
              <a:cs typeface="Arial" panose="020B0604020202020204" pitchFamily="34" charset="0"/>
            </a:endParaRPr>
          </a:p>
          <a:p>
            <a:pPr marL="17780" indent="0" algn="just">
              <a:spcBef>
                <a:spcPts val="0"/>
              </a:spcBef>
              <a:buNone/>
            </a:pPr>
            <a:r>
              <a:rPr lang="pl-PL" sz="1400" b="1" i="0" dirty="0">
                <a:solidFill>
                  <a:srgbClr val="FFC000"/>
                </a:solidFill>
                <a:effectLst/>
                <a:latin typeface="Arial" panose="020B0604020202020204" pitchFamily="34" charset="0"/>
                <a:cs typeface="Arial" panose="020B0604020202020204" pitchFamily="34" charset="0"/>
              </a:rPr>
              <a:t>	89. Następnie Trybunał stwierdził już, że zakaz zapisany w art. 21 ust. 1 karty samoistnie przyznaje jednostkom prawo, na które mogą się one bezpośrednio powoływać w sporze z inną jednostką (wyrok z dnia 17 kwietnia 2018 r., </a:t>
            </a:r>
            <a:r>
              <a:rPr lang="pl-PL" sz="1400" b="1" i="0" dirty="0" err="1">
                <a:solidFill>
                  <a:srgbClr val="FFC000"/>
                </a:solidFill>
                <a:effectLst/>
                <a:latin typeface="Arial" panose="020B0604020202020204" pitchFamily="34" charset="0"/>
                <a:cs typeface="Arial" panose="020B0604020202020204" pitchFamily="34" charset="0"/>
              </a:rPr>
              <a:t>Egenberger</a:t>
            </a:r>
            <a:r>
              <a:rPr lang="pl-PL" sz="1400" b="1" i="0" dirty="0">
                <a:solidFill>
                  <a:srgbClr val="FFC000"/>
                </a:solidFill>
                <a:effectLst/>
                <a:latin typeface="Arial" panose="020B0604020202020204" pitchFamily="34" charset="0"/>
                <a:cs typeface="Arial" panose="020B0604020202020204" pitchFamily="34" charset="0"/>
              </a:rPr>
              <a:t>, C‑414/16, EU:C:2018:257, pkt 76), a wobec tego art. 51 ust. 1 karty nie stoi temu na przeszkodzie.</a:t>
            </a:r>
          </a:p>
        </p:txBody>
      </p:sp>
    </p:spTree>
    <p:extLst>
      <p:ext uri="{BB962C8B-B14F-4D97-AF65-F5344CB8AC3E}">
        <p14:creationId xmlns:p14="http://schemas.microsoft.com/office/powerpoint/2010/main" val="40069724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87F7766-F94B-7581-E648-E7ADEF9DC215}"/>
              </a:ext>
            </a:extLst>
          </p:cNvPr>
          <p:cNvSpPr>
            <a:spLocks noGrp="1"/>
          </p:cNvSpPr>
          <p:nvPr>
            <p:ph type="title"/>
          </p:nvPr>
        </p:nvSpPr>
        <p:spPr/>
        <p:txBody>
          <a:bodyPr/>
          <a:lstStyle/>
          <a:p>
            <a:r>
              <a:rPr lang="pl-PL" b="1" dirty="0">
                <a:solidFill>
                  <a:srgbClr val="FFC000"/>
                </a:solidFill>
                <a:latin typeface="Arial" panose="020B0604020202020204" pitchFamily="34" charset="0"/>
                <a:cs typeface="Arial" panose="020B0604020202020204" pitchFamily="34" charset="0"/>
              </a:rPr>
              <a:t>Zakres zastosowania KPP</a:t>
            </a:r>
            <a:endParaRPr lang="pl-PL" dirty="0"/>
          </a:p>
        </p:txBody>
      </p:sp>
      <p:sp>
        <p:nvSpPr>
          <p:cNvPr id="3" name="Symbol zastępczy zawartości 2">
            <a:extLst>
              <a:ext uri="{FF2B5EF4-FFF2-40B4-BE49-F238E27FC236}">
                <a16:creationId xmlns:a16="http://schemas.microsoft.com/office/drawing/2014/main" id="{BEC3C4CE-4EEB-47CE-9BB5-37015B7DCF8D}"/>
              </a:ext>
            </a:extLst>
          </p:cNvPr>
          <p:cNvSpPr>
            <a:spLocks noGrp="1"/>
          </p:cNvSpPr>
          <p:nvPr>
            <p:ph idx="1"/>
          </p:nvPr>
        </p:nvSpPr>
        <p:spPr/>
        <p:txBody>
          <a:bodyPr>
            <a:normAutofit/>
          </a:bodyPr>
          <a:lstStyle/>
          <a:p>
            <a:pPr marL="17780" indent="0" algn="just">
              <a:spcAft>
                <a:spcPts val="1200"/>
              </a:spcAft>
              <a:buNone/>
            </a:pPr>
            <a:r>
              <a:rPr lang="pl-PL" sz="1800" b="1" i="0" dirty="0">
                <a:solidFill>
                  <a:srgbClr val="FFC000"/>
                </a:solidFill>
                <a:effectLst/>
                <a:latin typeface="Arial" panose="020B0604020202020204" pitchFamily="34" charset="0"/>
                <a:cs typeface="Arial" panose="020B0604020202020204" pitchFamily="34" charset="0"/>
              </a:rPr>
              <a:t>90.Wreszcie, w szczególności w odniesieniu do art. 31 ust. 2 karty, należy podkreślić, że prawo każdego pracownika do corocznego płatnego urlopu implikuje ze względu na swój charakter, odpowiedni obowiązek ze strony pracodawcy, a mianowicie do przyznania takich okresów płatnego urlopu.</a:t>
            </a:r>
          </a:p>
          <a:p>
            <a:pPr marL="17780" indent="0" algn="just">
              <a:spcAft>
                <a:spcPts val="1200"/>
              </a:spcAft>
              <a:buNone/>
            </a:pPr>
            <a:r>
              <a:rPr lang="pl-PL" sz="1800" b="1" i="0" dirty="0">
                <a:solidFill>
                  <a:srgbClr val="FFC000"/>
                </a:solidFill>
                <a:effectLst/>
                <a:latin typeface="Arial" panose="020B0604020202020204" pitchFamily="34" charset="0"/>
                <a:cs typeface="Arial" panose="020B0604020202020204" pitchFamily="34" charset="0"/>
              </a:rPr>
              <a:t>	91. W sytuacji gdy sąd odsyłający </a:t>
            </a:r>
            <a:r>
              <a:rPr lang="pl-PL" sz="1800" b="1" i="0" u="sng" dirty="0">
                <a:solidFill>
                  <a:srgbClr val="FFC000"/>
                </a:solidFill>
                <a:effectLst/>
                <a:latin typeface="Arial" panose="020B0604020202020204" pitchFamily="34" charset="0"/>
                <a:cs typeface="Arial" panose="020B0604020202020204" pitchFamily="34" charset="0"/>
              </a:rPr>
              <a:t>nie mógłby zinterpretować uregulowania krajowego rozpatrywanego w postępowaniu głównym w taki sposób, aby zapewnić zgodność z art. 31 ust. 2 karty, będzie musiał </a:t>
            </a:r>
            <a:r>
              <a:rPr lang="pl-PL" sz="1800" b="1" i="0" dirty="0">
                <a:solidFill>
                  <a:srgbClr val="FFC000"/>
                </a:solidFill>
                <a:effectLst/>
                <a:latin typeface="Arial" panose="020B0604020202020204" pitchFamily="34" charset="0"/>
                <a:cs typeface="Arial" panose="020B0604020202020204" pitchFamily="34" charset="0"/>
              </a:rPr>
              <a:t>wobec tego w sytuacji takiej jak w sprawie C‑570/16 zapewnić w ramach swojej właściwości ochronę prawną wynikającą z omawianego przepisu oraz zagwarantować pełną skuteczność tego artykułu, w razie konieczności poprzez odstąpienie od stosowania wspomnianego uregulowania krajowego (zob. analogicznie wyrok z dnia 17 kwietnia 2018 r., </a:t>
            </a:r>
            <a:r>
              <a:rPr lang="pl-PL" sz="1800" b="1" i="0" dirty="0" err="1">
                <a:solidFill>
                  <a:srgbClr val="FFC000"/>
                </a:solidFill>
                <a:effectLst/>
                <a:latin typeface="Arial" panose="020B0604020202020204" pitchFamily="34" charset="0"/>
                <a:cs typeface="Arial" panose="020B0604020202020204" pitchFamily="34" charset="0"/>
              </a:rPr>
              <a:t>Egenberger</a:t>
            </a:r>
            <a:r>
              <a:rPr lang="pl-PL" sz="1800" b="1" i="0" dirty="0">
                <a:solidFill>
                  <a:srgbClr val="FFC000"/>
                </a:solidFill>
                <a:effectLst/>
                <a:latin typeface="Arial" panose="020B0604020202020204" pitchFamily="34" charset="0"/>
                <a:cs typeface="Arial" panose="020B0604020202020204" pitchFamily="34" charset="0"/>
              </a:rPr>
              <a:t>, C‑414/16, EU:C:2018:257, pkt 79).</a:t>
            </a:r>
          </a:p>
          <a:p>
            <a:endParaRPr lang="pl-PL" sz="1800" b="1" dirty="0">
              <a:solidFill>
                <a:srgbClr val="FFC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151979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FCD9BC9-CFB0-D0C3-BEF6-03193F90DBC8}"/>
              </a:ext>
            </a:extLst>
          </p:cNvPr>
          <p:cNvSpPr>
            <a:spLocks noGrp="1"/>
          </p:cNvSpPr>
          <p:nvPr>
            <p:ph type="title"/>
          </p:nvPr>
        </p:nvSpPr>
        <p:spPr/>
        <p:txBody>
          <a:bodyPr/>
          <a:lstStyle/>
          <a:p>
            <a:r>
              <a:rPr lang="pl-PL" b="1" dirty="0">
                <a:solidFill>
                  <a:srgbClr val="FFC000"/>
                </a:solidFill>
                <a:latin typeface="Arial" panose="020B0604020202020204" pitchFamily="34" charset="0"/>
                <a:cs typeface="Arial" panose="020B0604020202020204" pitchFamily="34" charset="0"/>
              </a:rPr>
              <a:t>Zakres zastosowania KPP</a:t>
            </a:r>
            <a:endParaRPr lang="pl-PL" dirty="0"/>
          </a:p>
        </p:txBody>
      </p:sp>
      <p:sp>
        <p:nvSpPr>
          <p:cNvPr id="3" name="Symbol zastępczy zawartości 2">
            <a:extLst>
              <a:ext uri="{FF2B5EF4-FFF2-40B4-BE49-F238E27FC236}">
                <a16:creationId xmlns:a16="http://schemas.microsoft.com/office/drawing/2014/main" id="{D09CC46A-45BA-BBA1-9AA4-37938C2E006E}"/>
              </a:ext>
            </a:extLst>
          </p:cNvPr>
          <p:cNvSpPr>
            <a:spLocks noGrp="1"/>
          </p:cNvSpPr>
          <p:nvPr>
            <p:ph idx="1"/>
          </p:nvPr>
        </p:nvSpPr>
        <p:spPr/>
        <p:txBody>
          <a:bodyPr/>
          <a:lstStyle/>
          <a:p>
            <a:pPr algn="just">
              <a:lnSpc>
                <a:spcPct val="115000"/>
              </a:lnSpc>
              <a:spcAft>
                <a:spcPts val="1000"/>
              </a:spcAft>
            </a:pPr>
            <a:r>
              <a:rPr lang="pl-PL" sz="1800" b="1" dirty="0">
                <a:solidFill>
                  <a:srgbClr val="FFC000"/>
                </a:solidFill>
                <a:effectLst/>
                <a:latin typeface="Arial" panose="020B0604020202020204" pitchFamily="34" charset="0"/>
                <a:ea typeface="Calibri" panose="020F0502020204030204" pitchFamily="34" charset="0"/>
                <a:cs typeface="Times New Roman" panose="02020603050405020304" pitchFamily="18" charset="0"/>
              </a:rPr>
              <a:t>Wyrok z C-206/13 </a:t>
            </a:r>
            <a:r>
              <a:rPr lang="pl-PL" sz="1800" b="1" dirty="0" err="1">
                <a:solidFill>
                  <a:srgbClr val="FFC000"/>
                </a:solidFill>
                <a:effectLst/>
                <a:latin typeface="Arial" panose="020B0604020202020204" pitchFamily="34" charset="0"/>
                <a:ea typeface="Calibri" panose="020F0502020204030204" pitchFamily="34" charset="0"/>
                <a:cs typeface="Times New Roman" panose="02020603050405020304" pitchFamily="18" charset="0"/>
              </a:rPr>
              <a:t>Cruciano</a:t>
            </a:r>
            <a:r>
              <a:rPr lang="pl-PL" sz="1800" b="1" dirty="0">
                <a:solidFill>
                  <a:srgbClr val="FFC000"/>
                </a:solidFill>
                <a:effectLst/>
                <a:latin typeface="Arial" panose="020B0604020202020204" pitchFamily="34" charset="0"/>
                <a:ea typeface="Calibri" panose="020F0502020204030204" pitchFamily="34" charset="0"/>
                <a:cs typeface="Times New Roman" panose="02020603050405020304" pitchFamily="18" charset="0"/>
              </a:rPr>
              <a:t> </a:t>
            </a:r>
            <a:r>
              <a:rPr lang="pl-PL" sz="1800" b="1" dirty="0" err="1">
                <a:solidFill>
                  <a:srgbClr val="FFC000"/>
                </a:solidFill>
                <a:effectLst/>
                <a:latin typeface="Arial" panose="020B0604020202020204" pitchFamily="34" charset="0"/>
                <a:ea typeface="Calibri" panose="020F0502020204030204" pitchFamily="34" charset="0"/>
                <a:cs typeface="Times New Roman" panose="02020603050405020304" pitchFamily="18" charset="0"/>
              </a:rPr>
              <a:t>Siragusa</a:t>
            </a:r>
            <a:r>
              <a:rPr lang="pl-PL" sz="1800" b="1" dirty="0">
                <a:solidFill>
                  <a:srgbClr val="FFC000"/>
                </a:solidFill>
                <a:effectLst/>
                <a:latin typeface="Arial" panose="020B0604020202020204" pitchFamily="34" charset="0"/>
                <a:ea typeface="Calibri" panose="020F0502020204030204" pitchFamily="34" charset="0"/>
                <a:cs typeface="Times New Roman" panose="02020603050405020304" pitchFamily="18" charset="0"/>
              </a:rPr>
              <a:t> z 6 marca 2014 r.</a:t>
            </a:r>
            <a:endParaRPr lang="pl-PL" sz="1800"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r>
              <a:rPr lang="pl-PL" sz="1800" dirty="0">
                <a:solidFill>
                  <a:srgbClr val="FFC000"/>
                </a:solidFill>
                <a:effectLst/>
                <a:latin typeface="Arial" panose="020B0604020202020204" pitchFamily="34" charset="0"/>
                <a:ea typeface="Times New Roman" panose="02020603050405020304" pitchFamily="18" charset="0"/>
              </a:rPr>
              <a:t>[TSUE zbadał w tym wyroku, czy przepisy krajowe były wydane w celu wykonania dyrektywy środowiskowej]</a:t>
            </a:r>
            <a:endParaRPr lang="pl-PL" sz="1800" dirty="0">
              <a:solidFill>
                <a:srgbClr val="FFC000"/>
              </a:solidFill>
              <a:effectLst/>
              <a:latin typeface="Times New Roman" panose="02020603050405020304" pitchFamily="18" charset="0"/>
              <a:ea typeface="Times New Roman" panose="02020603050405020304" pitchFamily="18" charset="0"/>
            </a:endParaRPr>
          </a:p>
          <a:p>
            <a:pPr marL="0" indent="0" algn="just">
              <a:buNone/>
            </a:pPr>
            <a:r>
              <a:rPr lang="pl-PL" sz="1800" dirty="0">
                <a:solidFill>
                  <a:srgbClr val="FFC000"/>
                </a:solidFill>
                <a:effectLst/>
                <a:latin typeface="Arial" panose="020B0604020202020204" pitchFamily="34" charset="0"/>
                <a:ea typeface="Times New Roman" panose="02020603050405020304" pitchFamily="18" charset="0"/>
              </a:rPr>
              <a:t>24.  Należy jednak przypomnieć, </a:t>
            </a:r>
            <a:r>
              <a:rPr lang="pl-PL" sz="1800" b="1" dirty="0">
                <a:solidFill>
                  <a:srgbClr val="FFC000"/>
                </a:solidFill>
                <a:effectLst/>
                <a:latin typeface="Arial" panose="020B0604020202020204" pitchFamily="34" charset="0"/>
                <a:ea typeface="Times New Roman" panose="02020603050405020304" pitchFamily="18" charset="0"/>
              </a:rPr>
              <a:t>że pojęcie „stosowania prawa Unii” w rozumieniu art. 51 karty wymaga istnienia powiązania określonego stopnia, które wykracza poza bliskość odnośnych dziedzin lub pośredni wpływ jednej dziedziny na drugą</a:t>
            </a:r>
            <a:r>
              <a:rPr lang="pl-PL" sz="1800" dirty="0">
                <a:solidFill>
                  <a:srgbClr val="FFC000"/>
                </a:solidFill>
                <a:effectLst/>
                <a:latin typeface="Arial" panose="020B0604020202020204" pitchFamily="34" charset="0"/>
                <a:ea typeface="Times New Roman" panose="02020603050405020304" pitchFamily="18" charset="0"/>
              </a:rPr>
              <a:t> (zob. podobnie wyrok z dnia 29 maja 1997 r. w sprawie C‑299/95 </a:t>
            </a:r>
            <a:r>
              <a:rPr lang="pl-PL" sz="1800" dirty="0" err="1">
                <a:solidFill>
                  <a:srgbClr val="FFC000"/>
                </a:solidFill>
                <a:effectLst/>
                <a:latin typeface="Arial" panose="020B0604020202020204" pitchFamily="34" charset="0"/>
                <a:ea typeface="Times New Roman" panose="02020603050405020304" pitchFamily="18" charset="0"/>
              </a:rPr>
              <a:t>Kremzow</a:t>
            </a:r>
            <a:r>
              <a:rPr lang="pl-PL" sz="1800" dirty="0">
                <a:solidFill>
                  <a:srgbClr val="FFC000"/>
                </a:solidFill>
                <a:effectLst/>
                <a:latin typeface="Arial" panose="020B0604020202020204" pitchFamily="34" charset="0"/>
                <a:ea typeface="Times New Roman" panose="02020603050405020304" pitchFamily="18" charset="0"/>
              </a:rPr>
              <a:t> Rec. s. I‑2629, pkt 16).</a:t>
            </a:r>
            <a:endParaRPr lang="pl-PL" sz="1800" dirty="0">
              <a:solidFill>
                <a:srgbClr val="FFC000"/>
              </a:solidFill>
              <a:effectLst/>
              <a:latin typeface="Times New Roman" panose="02020603050405020304" pitchFamily="18" charset="0"/>
              <a:ea typeface="Times New Roman" panose="02020603050405020304" pitchFamily="18" charset="0"/>
            </a:endParaRPr>
          </a:p>
          <a:p>
            <a:endParaRPr lang="pl-PL" dirty="0">
              <a:solidFill>
                <a:srgbClr val="FFC000"/>
              </a:solidFill>
            </a:endParaRPr>
          </a:p>
        </p:txBody>
      </p:sp>
    </p:spTree>
    <p:extLst>
      <p:ext uri="{BB962C8B-B14F-4D97-AF65-F5344CB8AC3E}">
        <p14:creationId xmlns:p14="http://schemas.microsoft.com/office/powerpoint/2010/main" val="39374441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8107D87-7A7B-02F6-3ED1-A03D23A42A2A}"/>
              </a:ext>
            </a:extLst>
          </p:cNvPr>
          <p:cNvSpPr>
            <a:spLocks noGrp="1"/>
          </p:cNvSpPr>
          <p:nvPr>
            <p:ph type="title"/>
          </p:nvPr>
        </p:nvSpPr>
        <p:spPr/>
        <p:txBody>
          <a:bodyPr/>
          <a:lstStyle/>
          <a:p>
            <a:r>
              <a:rPr lang="pl-PL" b="1" dirty="0">
                <a:solidFill>
                  <a:srgbClr val="FFC000"/>
                </a:solidFill>
                <a:latin typeface="Arial" panose="020B0604020202020204" pitchFamily="34" charset="0"/>
                <a:cs typeface="Arial" panose="020B0604020202020204" pitchFamily="34" charset="0"/>
              </a:rPr>
              <a:t>Zakres zastosowania KPP</a:t>
            </a:r>
            <a:endParaRPr lang="pl-PL" dirty="0"/>
          </a:p>
        </p:txBody>
      </p:sp>
      <p:sp>
        <p:nvSpPr>
          <p:cNvPr id="3" name="Symbol zastępczy zawartości 2">
            <a:extLst>
              <a:ext uri="{FF2B5EF4-FFF2-40B4-BE49-F238E27FC236}">
                <a16:creationId xmlns:a16="http://schemas.microsoft.com/office/drawing/2014/main" id="{EAEACDD1-E93B-391A-F44F-E897EEFFDCDA}"/>
              </a:ext>
            </a:extLst>
          </p:cNvPr>
          <p:cNvSpPr>
            <a:spLocks noGrp="1"/>
          </p:cNvSpPr>
          <p:nvPr>
            <p:ph idx="1"/>
          </p:nvPr>
        </p:nvSpPr>
        <p:spPr/>
        <p:txBody>
          <a:bodyPr>
            <a:normAutofit lnSpcReduction="10000"/>
          </a:bodyPr>
          <a:lstStyle/>
          <a:p>
            <a:pPr algn="just"/>
            <a:r>
              <a:rPr lang="pl-PL" sz="1800" b="1" dirty="0">
                <a:solidFill>
                  <a:srgbClr val="FFC000"/>
                </a:solidFill>
                <a:effectLst/>
                <a:latin typeface="Arial" panose="020B0604020202020204" pitchFamily="34" charset="0"/>
                <a:ea typeface="Calibri" panose="020F0502020204030204" pitchFamily="34" charset="0"/>
                <a:cs typeface="Times New Roman" panose="02020603050405020304" pitchFamily="18" charset="0"/>
              </a:rPr>
              <a:t>Wyrok z C-206/13 </a:t>
            </a:r>
            <a:r>
              <a:rPr lang="pl-PL" sz="1800" b="1" dirty="0" err="1">
                <a:solidFill>
                  <a:srgbClr val="FFC000"/>
                </a:solidFill>
                <a:effectLst/>
                <a:latin typeface="Arial" panose="020B0604020202020204" pitchFamily="34" charset="0"/>
                <a:ea typeface="Calibri" panose="020F0502020204030204" pitchFamily="34" charset="0"/>
                <a:cs typeface="Times New Roman" panose="02020603050405020304" pitchFamily="18" charset="0"/>
              </a:rPr>
              <a:t>Cruciano</a:t>
            </a:r>
            <a:r>
              <a:rPr lang="pl-PL" sz="1800" b="1" dirty="0">
                <a:solidFill>
                  <a:srgbClr val="FFC000"/>
                </a:solidFill>
                <a:effectLst/>
                <a:latin typeface="Arial" panose="020B0604020202020204" pitchFamily="34" charset="0"/>
                <a:ea typeface="Calibri" panose="020F0502020204030204" pitchFamily="34" charset="0"/>
                <a:cs typeface="Times New Roman" panose="02020603050405020304" pitchFamily="18" charset="0"/>
              </a:rPr>
              <a:t> </a:t>
            </a:r>
            <a:r>
              <a:rPr lang="pl-PL" sz="1800" b="1" dirty="0" err="1">
                <a:solidFill>
                  <a:srgbClr val="FFC000"/>
                </a:solidFill>
                <a:effectLst/>
                <a:latin typeface="Arial" panose="020B0604020202020204" pitchFamily="34" charset="0"/>
                <a:ea typeface="Calibri" panose="020F0502020204030204" pitchFamily="34" charset="0"/>
                <a:cs typeface="Times New Roman" panose="02020603050405020304" pitchFamily="18" charset="0"/>
              </a:rPr>
              <a:t>Siragusa</a:t>
            </a:r>
            <a:r>
              <a:rPr lang="pl-PL" sz="1800" b="1" dirty="0">
                <a:solidFill>
                  <a:srgbClr val="FFC000"/>
                </a:solidFill>
                <a:effectLst/>
                <a:latin typeface="Arial" panose="020B0604020202020204" pitchFamily="34" charset="0"/>
                <a:ea typeface="Calibri" panose="020F0502020204030204" pitchFamily="34" charset="0"/>
                <a:cs typeface="Times New Roman" panose="02020603050405020304" pitchFamily="18" charset="0"/>
              </a:rPr>
              <a:t> z 6 marca 2014 r.</a:t>
            </a:r>
            <a:endParaRPr lang="pl-PL" sz="1800" dirty="0">
              <a:solidFill>
                <a:srgbClr val="FFC000"/>
              </a:solidFill>
              <a:effectLst/>
              <a:latin typeface="Arial" panose="020B0604020202020204" pitchFamily="34" charset="0"/>
              <a:ea typeface="Times New Roman" panose="02020603050405020304" pitchFamily="18" charset="0"/>
            </a:endParaRPr>
          </a:p>
          <a:p>
            <a:pPr marL="0" indent="0" algn="just">
              <a:buNone/>
            </a:pPr>
            <a:r>
              <a:rPr lang="pl-PL" sz="1800" dirty="0">
                <a:solidFill>
                  <a:srgbClr val="FFC000"/>
                </a:solidFill>
                <a:effectLst/>
                <a:latin typeface="Arial" panose="020B0604020202020204" pitchFamily="34" charset="0"/>
                <a:ea typeface="Times New Roman" panose="02020603050405020304" pitchFamily="18" charset="0"/>
              </a:rPr>
              <a:t>31      Należy ponadto uwzględnić </a:t>
            </a:r>
            <a:r>
              <a:rPr lang="pl-PL" sz="1800" b="1" dirty="0">
                <a:solidFill>
                  <a:srgbClr val="FFC000"/>
                </a:solidFill>
                <a:effectLst/>
                <a:latin typeface="Arial" panose="020B0604020202020204" pitchFamily="34" charset="0"/>
                <a:ea typeface="Times New Roman" panose="02020603050405020304" pitchFamily="18" charset="0"/>
              </a:rPr>
              <a:t>cel ochrony praw podstawowych w prawie Unii, jakim jest zapewnienie, że prawa te nie będą naruszane </a:t>
            </a:r>
            <a:r>
              <a:rPr lang="pl-PL" sz="1800" b="1" u="sng" dirty="0">
                <a:solidFill>
                  <a:srgbClr val="FFC000"/>
                </a:solidFill>
                <a:effectLst/>
                <a:latin typeface="Arial" panose="020B0604020202020204" pitchFamily="34" charset="0"/>
                <a:ea typeface="Times New Roman" panose="02020603050405020304" pitchFamily="18" charset="0"/>
              </a:rPr>
              <a:t>w obszarach działalności Unii, czy to z powodu działań Unii, czy też z powodu stosowania prawa Unii przez państwa członkowskie.</a:t>
            </a:r>
            <a:endParaRPr lang="pl-PL" sz="1800" dirty="0">
              <a:solidFill>
                <a:srgbClr val="FFC000"/>
              </a:solidFill>
              <a:effectLst/>
              <a:latin typeface="Times New Roman" panose="02020603050405020304" pitchFamily="18" charset="0"/>
              <a:ea typeface="Times New Roman" panose="02020603050405020304" pitchFamily="18" charset="0"/>
            </a:endParaRPr>
          </a:p>
          <a:p>
            <a:pPr marL="0" indent="0" algn="just">
              <a:buNone/>
            </a:pPr>
            <a:r>
              <a:rPr lang="pl-PL" sz="1800" dirty="0">
                <a:solidFill>
                  <a:srgbClr val="FFC000"/>
                </a:solidFill>
                <a:effectLst/>
                <a:latin typeface="Arial" panose="020B0604020202020204" pitchFamily="34" charset="0"/>
                <a:ea typeface="Times New Roman" panose="02020603050405020304" pitchFamily="18" charset="0"/>
              </a:rPr>
              <a:t>32      Dążenie </a:t>
            </a:r>
            <a:r>
              <a:rPr lang="pl-PL" sz="1800" b="1" dirty="0">
                <a:solidFill>
                  <a:srgbClr val="FFC000"/>
                </a:solidFill>
                <a:effectLst/>
                <a:latin typeface="Arial" panose="020B0604020202020204" pitchFamily="34" charset="0"/>
                <a:ea typeface="Times New Roman" panose="02020603050405020304" pitchFamily="18" charset="0"/>
              </a:rPr>
              <a:t>do tego celu jest uzasadnione koniecznością uniknięcia naruszenia pierwszeństwa, jednolitości i skuteczności prawa Unii</a:t>
            </a:r>
            <a:r>
              <a:rPr lang="pl-PL" sz="1800" dirty="0">
                <a:solidFill>
                  <a:srgbClr val="FFC000"/>
                </a:solidFill>
                <a:effectLst/>
                <a:latin typeface="Arial" panose="020B0604020202020204" pitchFamily="34" charset="0"/>
                <a:ea typeface="Times New Roman" panose="02020603050405020304" pitchFamily="18" charset="0"/>
              </a:rPr>
              <a:t> w wyniku ochrony praw podstawowych, która może różnić się w zależności od danego prawa krajowego (zob. podobnie wyroki: z dnia 17 grudnia 1970 r. w sprawie 11/70 </a:t>
            </a:r>
            <a:r>
              <a:rPr lang="pl-PL" sz="1800" dirty="0" err="1">
                <a:solidFill>
                  <a:srgbClr val="FFC000"/>
                </a:solidFill>
                <a:effectLst/>
                <a:latin typeface="Arial" panose="020B0604020202020204" pitchFamily="34" charset="0"/>
                <a:ea typeface="Times New Roman" panose="02020603050405020304" pitchFamily="18" charset="0"/>
              </a:rPr>
              <a:t>Internationale</a:t>
            </a:r>
            <a:r>
              <a:rPr lang="pl-PL" sz="1800" dirty="0">
                <a:solidFill>
                  <a:srgbClr val="FFC000"/>
                </a:solidFill>
                <a:effectLst/>
                <a:latin typeface="Arial" panose="020B0604020202020204" pitchFamily="34" charset="0"/>
                <a:ea typeface="Times New Roman" panose="02020603050405020304" pitchFamily="18" charset="0"/>
              </a:rPr>
              <a:t> </a:t>
            </a:r>
            <a:r>
              <a:rPr lang="pl-PL" sz="1800" dirty="0" err="1">
                <a:solidFill>
                  <a:srgbClr val="FFC000"/>
                </a:solidFill>
                <a:effectLst/>
                <a:latin typeface="Arial" panose="020B0604020202020204" pitchFamily="34" charset="0"/>
                <a:ea typeface="Times New Roman" panose="02020603050405020304" pitchFamily="18" charset="0"/>
              </a:rPr>
              <a:t>Handelsgesellschaft</a:t>
            </a:r>
            <a:r>
              <a:rPr lang="pl-PL" sz="1800" dirty="0">
                <a:solidFill>
                  <a:srgbClr val="FFC000"/>
                </a:solidFill>
                <a:effectLst/>
                <a:latin typeface="Arial" panose="020B0604020202020204" pitchFamily="34" charset="0"/>
                <a:ea typeface="Times New Roman" panose="02020603050405020304" pitchFamily="18" charset="0"/>
              </a:rPr>
              <a:t>, Rec. s. 1125, pkt 3; z dnia 26 lutego 2013 r. w sprawie C‑399/11 </a:t>
            </a:r>
            <a:r>
              <a:rPr lang="pl-PL" sz="1800" dirty="0" err="1">
                <a:solidFill>
                  <a:srgbClr val="FFC000"/>
                </a:solidFill>
                <a:effectLst/>
                <a:latin typeface="Arial" panose="020B0604020202020204" pitchFamily="34" charset="0"/>
                <a:ea typeface="Times New Roman" panose="02020603050405020304" pitchFamily="18" charset="0"/>
              </a:rPr>
              <a:t>Melloni</a:t>
            </a:r>
            <a:r>
              <a:rPr lang="pl-PL" sz="1800" dirty="0">
                <a:solidFill>
                  <a:srgbClr val="FFC000"/>
                </a:solidFill>
                <a:effectLst/>
                <a:latin typeface="Arial" panose="020B0604020202020204" pitchFamily="34" charset="0"/>
                <a:ea typeface="Times New Roman" panose="02020603050405020304" pitchFamily="18" charset="0"/>
              </a:rPr>
              <a:t>, pkt 60). Tymczasem z postanowienia odsyłającego nie wynika, że w postępowaniu głównym występuje takie ryzyko.</a:t>
            </a:r>
            <a:endParaRPr lang="pl-PL" sz="1800" dirty="0">
              <a:solidFill>
                <a:srgbClr val="FFC000"/>
              </a:solidFill>
              <a:effectLst/>
              <a:latin typeface="Times New Roman" panose="02020603050405020304" pitchFamily="18" charset="0"/>
              <a:ea typeface="Times New Roman" panose="02020603050405020304" pitchFamily="18" charset="0"/>
            </a:endParaRPr>
          </a:p>
          <a:p>
            <a:pPr marL="0" indent="0">
              <a:buNone/>
            </a:pPr>
            <a:r>
              <a:rPr lang="pl-PL" sz="1800" dirty="0">
                <a:solidFill>
                  <a:srgbClr val="FFC000"/>
                </a:solidFill>
                <a:effectLst/>
                <a:latin typeface="Arial" panose="020B0604020202020204" pitchFamily="34" charset="0"/>
                <a:ea typeface="Calibri" panose="020F0502020204030204" pitchFamily="34" charset="0"/>
              </a:rPr>
              <a:t>33      </a:t>
            </a:r>
            <a:r>
              <a:rPr lang="pl-PL" sz="1800" b="1" dirty="0">
                <a:solidFill>
                  <a:srgbClr val="FFC000"/>
                </a:solidFill>
                <a:effectLst/>
                <a:latin typeface="Arial" panose="020B0604020202020204" pitchFamily="34" charset="0"/>
                <a:ea typeface="Calibri" panose="020F0502020204030204" pitchFamily="34" charset="0"/>
              </a:rPr>
              <a:t>Z ogółu powyższych okoliczności wynika, że właściwość Trybunału do dokonania wykładni art. 17 karty nie została wykazana</a:t>
            </a:r>
            <a:r>
              <a:rPr lang="pl-PL" sz="1800" dirty="0">
                <a:solidFill>
                  <a:srgbClr val="FFC000"/>
                </a:solidFill>
                <a:effectLst/>
                <a:latin typeface="Arial" panose="020B0604020202020204" pitchFamily="34" charset="0"/>
                <a:ea typeface="Calibri" panose="020F0502020204030204" pitchFamily="34" charset="0"/>
              </a:rPr>
              <a:t> </a:t>
            </a:r>
            <a:endParaRPr lang="pl-PL" dirty="0">
              <a:solidFill>
                <a:srgbClr val="FFC000"/>
              </a:solidFill>
            </a:endParaRPr>
          </a:p>
        </p:txBody>
      </p:sp>
    </p:spTree>
    <p:extLst>
      <p:ext uri="{BB962C8B-B14F-4D97-AF65-F5344CB8AC3E}">
        <p14:creationId xmlns:p14="http://schemas.microsoft.com/office/powerpoint/2010/main" val="32262525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22D864A-D40A-07DB-F290-47A712A4F581}"/>
              </a:ext>
            </a:extLst>
          </p:cNvPr>
          <p:cNvSpPr>
            <a:spLocks noGrp="1"/>
          </p:cNvSpPr>
          <p:nvPr>
            <p:ph type="title"/>
          </p:nvPr>
        </p:nvSpPr>
        <p:spPr/>
        <p:txBody>
          <a:bodyPr/>
          <a:lstStyle/>
          <a:p>
            <a:r>
              <a:rPr lang="pl-PL" b="1" dirty="0">
                <a:solidFill>
                  <a:srgbClr val="FFC000"/>
                </a:solidFill>
                <a:latin typeface="Arial" panose="020B0604020202020204" pitchFamily="34" charset="0"/>
                <a:cs typeface="Arial" panose="020B0604020202020204" pitchFamily="34" charset="0"/>
              </a:rPr>
              <a:t>Wprowadzenie</a:t>
            </a:r>
          </a:p>
        </p:txBody>
      </p:sp>
      <p:sp>
        <p:nvSpPr>
          <p:cNvPr id="3" name="Symbol zastępczy zawartości 2">
            <a:extLst>
              <a:ext uri="{FF2B5EF4-FFF2-40B4-BE49-F238E27FC236}">
                <a16:creationId xmlns:a16="http://schemas.microsoft.com/office/drawing/2014/main" id="{5E0307A1-BBEA-0E07-808D-A5BCC97FEC42}"/>
              </a:ext>
            </a:extLst>
          </p:cNvPr>
          <p:cNvSpPr>
            <a:spLocks noGrp="1"/>
          </p:cNvSpPr>
          <p:nvPr>
            <p:ph idx="1"/>
          </p:nvPr>
        </p:nvSpPr>
        <p:spPr/>
        <p:txBody>
          <a:bodyPr/>
          <a:lstStyle/>
          <a:p>
            <a:pPr marL="342900" lvl="0" indent="-342900" algn="just">
              <a:lnSpc>
                <a:spcPct val="115000"/>
              </a:lnSpc>
              <a:spcAft>
                <a:spcPts val="1000"/>
              </a:spcAft>
              <a:buFont typeface="+mj-lt"/>
              <a:buAutoNum type="arabicPeriod"/>
            </a:pPr>
            <a:r>
              <a:rPr lang="pl-PL" sz="1800" b="1" dirty="0">
                <a:solidFill>
                  <a:srgbClr val="FFC000"/>
                </a:solidFill>
                <a:effectLst/>
                <a:latin typeface="Arial" panose="020B0604020202020204" pitchFamily="34" charset="0"/>
                <a:ea typeface="Calibri" panose="020F0502020204030204" pitchFamily="34" charset="0"/>
                <a:cs typeface="Times New Roman" panose="02020603050405020304" pitchFamily="18" charset="0"/>
              </a:rPr>
              <a:t>Uwagi terminologiczne</a:t>
            </a:r>
            <a:endParaRPr lang="pl-PL" sz="1800"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1000"/>
              </a:spcAft>
              <a:buFont typeface="Symbol" panose="05050102010706020507" pitchFamily="18" charset="2"/>
              <a:buChar char=""/>
            </a:pPr>
            <a:r>
              <a:rPr lang="pl-PL" sz="1800" dirty="0">
                <a:solidFill>
                  <a:srgbClr val="FFC000"/>
                </a:solidFill>
                <a:effectLst/>
                <a:latin typeface="Arial" panose="020B0604020202020204" pitchFamily="34" charset="0"/>
                <a:ea typeface="Calibri" panose="020F0502020204030204" pitchFamily="34" charset="0"/>
                <a:cs typeface="Times New Roman" panose="02020603050405020304" pitchFamily="18" charset="0"/>
              </a:rPr>
              <a:t>Prawa podstawowe</a:t>
            </a:r>
            <a:endParaRPr lang="pl-PL" sz="1800"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1000"/>
              </a:spcAft>
              <a:buFont typeface="Symbol" panose="05050102010706020507" pitchFamily="18" charset="2"/>
              <a:buChar char=""/>
            </a:pPr>
            <a:r>
              <a:rPr lang="pl-PL" sz="1800" dirty="0">
                <a:solidFill>
                  <a:srgbClr val="FFC000"/>
                </a:solidFill>
                <a:effectLst/>
                <a:latin typeface="Arial" panose="020B0604020202020204" pitchFamily="34" charset="0"/>
                <a:ea typeface="Calibri" panose="020F0502020204030204" pitchFamily="34" charset="0"/>
                <a:cs typeface="Times New Roman" panose="02020603050405020304" pitchFamily="18" charset="0"/>
              </a:rPr>
              <a:t>Prawa człowieka</a:t>
            </a:r>
            <a:endParaRPr lang="pl-PL" sz="1800"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1000"/>
              </a:spcAft>
              <a:buFont typeface="Symbol" panose="05050102010706020507" pitchFamily="18" charset="2"/>
              <a:buChar char=""/>
            </a:pPr>
            <a:r>
              <a:rPr lang="pl-PL" sz="1800" dirty="0">
                <a:solidFill>
                  <a:srgbClr val="FFC000"/>
                </a:solidFill>
                <a:effectLst/>
                <a:latin typeface="Arial" panose="020B0604020202020204" pitchFamily="34" charset="0"/>
                <a:ea typeface="Calibri" panose="020F0502020204030204" pitchFamily="34" charset="0"/>
                <a:cs typeface="Times New Roman" panose="02020603050405020304" pitchFamily="18" charset="0"/>
              </a:rPr>
              <a:t>Prawa obywatela UE</a:t>
            </a:r>
            <a:endParaRPr lang="pl-PL" sz="1800"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1000"/>
              </a:spcAft>
              <a:buFont typeface="Symbol" panose="05050102010706020507" pitchFamily="18" charset="2"/>
              <a:buChar char=""/>
            </a:pPr>
            <a:r>
              <a:rPr lang="pl-PL" sz="1800" dirty="0">
                <a:solidFill>
                  <a:srgbClr val="FFC000"/>
                </a:solidFill>
                <a:effectLst/>
                <a:latin typeface="Arial" panose="020B0604020202020204" pitchFamily="34" charset="0"/>
                <a:ea typeface="Calibri" panose="020F0502020204030204" pitchFamily="34" charset="0"/>
                <a:cs typeface="Times New Roman" panose="02020603050405020304" pitchFamily="18" charset="0"/>
              </a:rPr>
              <a:t>Prawa (swobody) rynku wewnętrznego</a:t>
            </a:r>
            <a:endParaRPr lang="pl-PL" sz="1800"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endParaRPr>
          </a:p>
          <a:p>
            <a:endParaRPr lang="pl-PL" dirty="0">
              <a:solidFill>
                <a:srgbClr val="FFC000"/>
              </a:solidFill>
            </a:endParaRPr>
          </a:p>
        </p:txBody>
      </p:sp>
    </p:spTree>
    <p:extLst>
      <p:ext uri="{BB962C8B-B14F-4D97-AF65-F5344CB8AC3E}">
        <p14:creationId xmlns:p14="http://schemas.microsoft.com/office/powerpoint/2010/main" val="17357178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F9828C6-7E22-E655-C470-319190FC014A}"/>
              </a:ext>
            </a:extLst>
          </p:cNvPr>
          <p:cNvSpPr>
            <a:spLocks noGrp="1"/>
          </p:cNvSpPr>
          <p:nvPr>
            <p:ph type="title"/>
          </p:nvPr>
        </p:nvSpPr>
        <p:spPr/>
        <p:txBody>
          <a:bodyPr/>
          <a:lstStyle/>
          <a:p>
            <a:r>
              <a:rPr lang="pl-PL" b="1" dirty="0">
                <a:solidFill>
                  <a:srgbClr val="FFC000"/>
                </a:solidFill>
                <a:latin typeface="Arial" panose="020B0604020202020204" pitchFamily="34" charset="0"/>
                <a:cs typeface="Arial" panose="020B0604020202020204" pitchFamily="34" charset="0"/>
              </a:rPr>
              <a:t>Zakres zastosowania KPP</a:t>
            </a:r>
            <a:endParaRPr lang="pl-PL" dirty="0"/>
          </a:p>
        </p:txBody>
      </p:sp>
      <p:sp>
        <p:nvSpPr>
          <p:cNvPr id="3" name="Symbol zastępczy zawartości 2">
            <a:extLst>
              <a:ext uri="{FF2B5EF4-FFF2-40B4-BE49-F238E27FC236}">
                <a16:creationId xmlns:a16="http://schemas.microsoft.com/office/drawing/2014/main" id="{1B39D684-184D-0DBE-534B-F1B86D7DE4FF}"/>
              </a:ext>
            </a:extLst>
          </p:cNvPr>
          <p:cNvSpPr>
            <a:spLocks noGrp="1"/>
          </p:cNvSpPr>
          <p:nvPr>
            <p:ph idx="1"/>
          </p:nvPr>
        </p:nvSpPr>
        <p:spPr/>
        <p:txBody>
          <a:bodyPr>
            <a:normAutofit/>
          </a:bodyPr>
          <a:lstStyle/>
          <a:p>
            <a:r>
              <a:rPr lang="pl-PL" sz="1600" b="1" dirty="0">
                <a:solidFill>
                  <a:srgbClr val="FFC000"/>
                </a:solidFill>
                <a:latin typeface="Arial" panose="020B0604020202020204" pitchFamily="34" charset="0"/>
                <a:cs typeface="Arial" panose="020B0604020202020204" pitchFamily="34" charset="0"/>
              </a:rPr>
              <a:t>Wyrok w sprawie C-40/11 </a:t>
            </a:r>
            <a:r>
              <a:rPr lang="pl-PL" sz="1600" b="1" dirty="0" err="1">
                <a:solidFill>
                  <a:srgbClr val="FFC000"/>
                </a:solidFill>
                <a:latin typeface="Arial" panose="020B0604020202020204" pitchFamily="34" charset="0"/>
                <a:cs typeface="Arial" panose="020B0604020202020204" pitchFamily="34" charset="0"/>
              </a:rPr>
              <a:t>Yoshikazu</a:t>
            </a:r>
            <a:r>
              <a:rPr lang="pl-PL" sz="1600" b="1" dirty="0">
                <a:solidFill>
                  <a:srgbClr val="FFC000"/>
                </a:solidFill>
                <a:latin typeface="Arial" panose="020B0604020202020204" pitchFamily="34" charset="0"/>
                <a:cs typeface="Arial" panose="020B0604020202020204" pitchFamily="34" charset="0"/>
              </a:rPr>
              <a:t> </a:t>
            </a:r>
            <a:r>
              <a:rPr lang="pl-PL" sz="1600" b="1" dirty="0" err="1">
                <a:solidFill>
                  <a:srgbClr val="FFC000"/>
                </a:solidFill>
                <a:latin typeface="Arial" panose="020B0604020202020204" pitchFamily="34" charset="0"/>
                <a:cs typeface="Arial" panose="020B0604020202020204" pitchFamily="34" charset="0"/>
              </a:rPr>
              <a:t>Iida</a:t>
            </a:r>
            <a:r>
              <a:rPr lang="pl-PL" sz="1600" b="1" dirty="0">
                <a:solidFill>
                  <a:srgbClr val="FFC000"/>
                </a:solidFill>
                <a:latin typeface="Arial" panose="020B0604020202020204" pitchFamily="34" charset="0"/>
                <a:cs typeface="Arial" panose="020B0604020202020204" pitchFamily="34" charset="0"/>
              </a:rPr>
              <a:t> p. Stadt Ulm</a:t>
            </a:r>
          </a:p>
          <a:p>
            <a:pPr marL="0" indent="0">
              <a:buNone/>
            </a:pPr>
            <a:r>
              <a:rPr lang="pl-PL" sz="1600" b="1" dirty="0">
                <a:solidFill>
                  <a:srgbClr val="FFC000"/>
                </a:solidFill>
                <a:latin typeface="Arial" panose="020B0604020202020204" pitchFamily="34" charset="0"/>
                <a:cs typeface="Arial" panose="020B0604020202020204" pitchFamily="34" charset="0"/>
              </a:rPr>
              <a:t>Trybunał bada, czy w danym stanie faktycznym można oprzeć żądanie jednostki na podstawie przepisów prawa wtórnego albo pierwotnego</a:t>
            </a:r>
          </a:p>
          <a:p>
            <a:pPr marL="0" indent="0">
              <a:buNone/>
            </a:pPr>
            <a:endParaRPr lang="pl-PL" sz="1600" b="1" dirty="0">
              <a:solidFill>
                <a:srgbClr val="FFC000"/>
              </a:solidFill>
              <a:latin typeface="Arial" panose="020B0604020202020204" pitchFamily="34" charset="0"/>
              <a:cs typeface="Arial" panose="020B0604020202020204" pitchFamily="34" charset="0"/>
            </a:endParaRPr>
          </a:p>
          <a:p>
            <a:pPr>
              <a:buFontTx/>
              <a:buChar char="-"/>
            </a:pPr>
            <a:r>
              <a:rPr lang="pl-PL" sz="1600" b="1" dirty="0">
                <a:solidFill>
                  <a:srgbClr val="FFC000"/>
                </a:solidFill>
                <a:latin typeface="Arial" panose="020B0604020202020204" pitchFamily="34" charset="0"/>
                <a:cs typeface="Arial" panose="020B0604020202020204" pitchFamily="34" charset="0"/>
              </a:rPr>
              <a:t>Dyrektywa </a:t>
            </a:r>
            <a:r>
              <a:rPr lang="pl-PL" sz="1600" b="0" i="0" dirty="0">
                <a:solidFill>
                  <a:srgbClr val="FFC000"/>
                </a:solidFill>
                <a:effectLst/>
                <a:latin typeface="Arial" panose="020B0604020202020204" pitchFamily="34" charset="0"/>
                <a:cs typeface="Arial" panose="020B0604020202020204" pitchFamily="34" charset="0"/>
              </a:rPr>
              <a:t>2003/109/WE z dnia 25 listopada 2003 r. dotyczącej statusu obywateli państw trzecich będących rezydentami długoterminowymi nie znajduje zastosowania</a:t>
            </a:r>
          </a:p>
          <a:p>
            <a:pPr>
              <a:buFontTx/>
              <a:buChar char="-"/>
            </a:pPr>
            <a:r>
              <a:rPr lang="pl-PL" sz="1600" dirty="0">
                <a:solidFill>
                  <a:srgbClr val="FFC000"/>
                </a:solidFill>
                <a:latin typeface="Arial" panose="020B0604020202020204" pitchFamily="34" charset="0"/>
                <a:cs typeface="Arial" panose="020B0604020202020204" pitchFamily="34" charset="0"/>
              </a:rPr>
              <a:t>Dyrektywa 2004/38 w sprawie prawa swobodnego przemieszczania się i pobytu obywateli UE i członków ich rodzin nie znajduje zastosowania</a:t>
            </a:r>
          </a:p>
          <a:p>
            <a:pPr>
              <a:buFontTx/>
              <a:buChar char="-"/>
            </a:pPr>
            <a:r>
              <a:rPr lang="pl-PL" sz="1600" b="1" dirty="0">
                <a:solidFill>
                  <a:srgbClr val="FFC000"/>
                </a:solidFill>
                <a:latin typeface="Arial" panose="020B0604020202020204" pitchFamily="34" charset="0"/>
                <a:cs typeface="Arial" panose="020B0604020202020204" pitchFamily="34" charset="0"/>
              </a:rPr>
              <a:t>Prawo pierwotne art. 20 i 21 TFUE</a:t>
            </a:r>
          </a:p>
          <a:p>
            <a:pPr>
              <a:buFontTx/>
              <a:buChar char="-"/>
            </a:pPr>
            <a:r>
              <a:rPr lang="pl-PL" sz="1600" b="1" dirty="0">
                <a:solidFill>
                  <a:srgbClr val="FFC000"/>
                </a:solidFill>
                <a:latin typeface="Arial" panose="020B0604020202020204" pitchFamily="34" charset="0"/>
                <a:cs typeface="Arial" panose="020B0604020202020204" pitchFamily="34" charset="0"/>
              </a:rPr>
              <a:t>Karta?</a:t>
            </a:r>
          </a:p>
        </p:txBody>
      </p:sp>
    </p:spTree>
    <p:extLst>
      <p:ext uri="{BB962C8B-B14F-4D97-AF65-F5344CB8AC3E}">
        <p14:creationId xmlns:p14="http://schemas.microsoft.com/office/powerpoint/2010/main" val="7670598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214BB7F-DDEB-A3D6-2941-7708CC47B28B}"/>
              </a:ext>
            </a:extLst>
          </p:cNvPr>
          <p:cNvSpPr>
            <a:spLocks noGrp="1"/>
          </p:cNvSpPr>
          <p:nvPr>
            <p:ph type="title"/>
          </p:nvPr>
        </p:nvSpPr>
        <p:spPr/>
        <p:txBody>
          <a:bodyPr/>
          <a:lstStyle/>
          <a:p>
            <a:r>
              <a:rPr lang="pl-PL" b="1" dirty="0">
                <a:solidFill>
                  <a:srgbClr val="FFC000"/>
                </a:solidFill>
                <a:latin typeface="Arial" panose="020B0604020202020204" pitchFamily="34" charset="0"/>
                <a:cs typeface="Arial" panose="020B0604020202020204" pitchFamily="34" charset="0"/>
              </a:rPr>
              <a:t>Zakres zastosowania KPP</a:t>
            </a:r>
            <a:endParaRPr lang="pl-PL" dirty="0"/>
          </a:p>
        </p:txBody>
      </p:sp>
      <p:sp>
        <p:nvSpPr>
          <p:cNvPr id="3" name="Symbol zastępczy zawartości 2">
            <a:extLst>
              <a:ext uri="{FF2B5EF4-FFF2-40B4-BE49-F238E27FC236}">
                <a16:creationId xmlns:a16="http://schemas.microsoft.com/office/drawing/2014/main" id="{F17E0144-BAAF-6214-B5F0-A09F82927E14}"/>
              </a:ext>
            </a:extLst>
          </p:cNvPr>
          <p:cNvSpPr>
            <a:spLocks noGrp="1"/>
          </p:cNvSpPr>
          <p:nvPr>
            <p:ph idx="1"/>
          </p:nvPr>
        </p:nvSpPr>
        <p:spPr/>
        <p:txBody>
          <a:bodyPr>
            <a:normAutofit fontScale="77500" lnSpcReduction="20000"/>
          </a:bodyPr>
          <a:lstStyle/>
          <a:p>
            <a:pPr marL="17780" indent="0" algn="just">
              <a:spcAft>
                <a:spcPts val="1200"/>
              </a:spcAft>
              <a:buNone/>
            </a:pPr>
            <a:r>
              <a:rPr lang="pl-PL" b="0" i="0" dirty="0">
                <a:solidFill>
                  <a:srgbClr val="FFC000"/>
                </a:solidFill>
                <a:effectLst/>
                <a:latin typeface="Arial" panose="020B0604020202020204" pitchFamily="34" charset="0"/>
                <a:cs typeface="Arial" panose="020B0604020202020204" pitchFamily="34" charset="0"/>
              </a:rPr>
              <a:t>78. Co się tyczy poruszonych przez sąd odsyłający praw podstawowych, w szczególności </a:t>
            </a:r>
            <a:r>
              <a:rPr lang="pl-PL" b="1" i="0" dirty="0">
                <a:solidFill>
                  <a:srgbClr val="FFC000"/>
                </a:solidFill>
                <a:effectLst/>
                <a:latin typeface="Arial" panose="020B0604020202020204" pitchFamily="34" charset="0"/>
                <a:cs typeface="Arial" panose="020B0604020202020204" pitchFamily="34" charset="0"/>
              </a:rPr>
              <a:t>prawa do poszanowania życia prywatnego i rodzinnego oraz praw dziecka</a:t>
            </a:r>
            <a:r>
              <a:rPr lang="pl-PL" b="0" i="0" dirty="0">
                <a:solidFill>
                  <a:srgbClr val="FFC000"/>
                </a:solidFill>
                <a:effectLst/>
                <a:latin typeface="Arial" panose="020B0604020202020204" pitchFamily="34" charset="0"/>
                <a:cs typeface="Arial" panose="020B0604020202020204" pitchFamily="34" charset="0"/>
              </a:rPr>
              <a:t>, przewidzianych, odpowiednio, w art. 7 i 24 karty, należy przypomnieć, że postanowienia karty skierowane są, na mocy jej art. 51 ust. 1, do państw członkowskich wyłącznie w zakresie, w jakim stosują one prawo Unii. Zgodnie z art. 51 ust. 2 karty nie rozszerza ona zakresu stosowania prawa Unii poza kompetencje Unii ani nie ustanawia ona żadnych nowych kompetencji czy zadań dla Unii, jak również nie zmienia kompetencji i zadań określonych w traktatach. </a:t>
            </a:r>
            <a:r>
              <a:rPr lang="pl-PL" b="1" i="0" dirty="0">
                <a:solidFill>
                  <a:srgbClr val="FFC000"/>
                </a:solidFill>
                <a:effectLst/>
                <a:latin typeface="Arial" panose="020B0604020202020204" pitchFamily="34" charset="0"/>
                <a:cs typeface="Arial" panose="020B0604020202020204" pitchFamily="34" charset="0"/>
              </a:rPr>
              <a:t>Zadaniem Trybunału jest zatem dokonywanie zgodnej z kartą wykładni prawa Unii w granicach kompetencji przyznanych tej ostatniej (zob. ww. wyrok w sprawie </a:t>
            </a:r>
            <a:r>
              <a:rPr lang="pl-PL" b="1" i="0" dirty="0" err="1">
                <a:solidFill>
                  <a:srgbClr val="FFC000"/>
                </a:solidFill>
                <a:effectLst/>
                <a:latin typeface="Arial" panose="020B0604020202020204" pitchFamily="34" charset="0"/>
                <a:cs typeface="Arial" panose="020B0604020202020204" pitchFamily="34" charset="0"/>
              </a:rPr>
              <a:t>Dereci</a:t>
            </a:r>
            <a:r>
              <a:rPr lang="pl-PL" b="1" i="0" dirty="0">
                <a:solidFill>
                  <a:srgbClr val="FFC000"/>
                </a:solidFill>
                <a:effectLst/>
                <a:latin typeface="Arial" panose="020B0604020202020204" pitchFamily="34" charset="0"/>
                <a:cs typeface="Arial" panose="020B0604020202020204" pitchFamily="34" charset="0"/>
              </a:rPr>
              <a:t> i in., pkt 71).</a:t>
            </a:r>
          </a:p>
          <a:p>
            <a:pPr marL="17780" indent="0" algn="just">
              <a:spcAft>
                <a:spcPts val="1200"/>
              </a:spcAft>
              <a:buNone/>
            </a:pPr>
            <a:r>
              <a:rPr lang="pl-PL" b="0" i="0" u="none" strike="noStrike" dirty="0">
                <a:solidFill>
                  <a:srgbClr val="FFC000"/>
                </a:solidFill>
                <a:effectLst/>
                <a:latin typeface="Arial" panose="020B0604020202020204" pitchFamily="34" charset="0"/>
                <a:cs typeface="Arial" panose="020B0604020202020204" pitchFamily="34" charset="0"/>
              </a:rPr>
              <a:t>79</a:t>
            </a:r>
            <a:r>
              <a:rPr lang="pl-PL" b="0" i="0" dirty="0">
                <a:solidFill>
                  <a:srgbClr val="FFC000"/>
                </a:solidFill>
                <a:effectLst/>
                <a:latin typeface="Arial" panose="020B0604020202020204" pitchFamily="34" charset="0"/>
                <a:cs typeface="Arial" panose="020B0604020202020204" pitchFamily="34" charset="0"/>
              </a:rPr>
              <a:t>      Aby ustalić, czy odmowa przez władze niemieckie przyznania Y. </a:t>
            </a:r>
            <a:r>
              <a:rPr lang="pl-PL" b="0" i="0" dirty="0" err="1">
                <a:solidFill>
                  <a:srgbClr val="FFC000"/>
                </a:solidFill>
                <a:effectLst/>
                <a:latin typeface="Arial" panose="020B0604020202020204" pitchFamily="34" charset="0"/>
                <a:cs typeface="Arial" panose="020B0604020202020204" pitchFamily="34" charset="0"/>
              </a:rPr>
              <a:t>Iidzie</a:t>
            </a:r>
            <a:r>
              <a:rPr lang="pl-PL" b="0" i="0" dirty="0">
                <a:solidFill>
                  <a:srgbClr val="FFC000"/>
                </a:solidFill>
                <a:effectLst/>
                <a:latin typeface="Arial" panose="020B0604020202020204" pitchFamily="34" charset="0"/>
                <a:cs typeface="Arial" panose="020B0604020202020204" pitchFamily="34" charset="0"/>
              </a:rPr>
              <a:t> „karty pobytu członka rodziny obywatela Unii” mieści się w granicach stosowania prawa Unii w rozumieniu art. 51 karty, należy między innymi zbadać, czy omawiane uregulowanie krajowe ma na celu wykonanie przepisu prawa Unii, jaki jest charakter tego uregulowania oraz to, czy zmierza ono ku realizacji celów innych niż te objęte prawem Unii, nawet jeżeli może ono w sposób pośredni wpływać na to ostatnie, a także to, czy istnieją przepisy prawa Unii regulujące daną dziedzinę w sposób szczególny lub mogące mieć dla niej znaczenie (zob. wyrok z dnia 18 grudnia 1997 r. w sprawie C‑309/96 </a:t>
            </a:r>
            <a:r>
              <a:rPr lang="pl-PL" b="0" i="0" dirty="0" err="1">
                <a:solidFill>
                  <a:srgbClr val="FFC000"/>
                </a:solidFill>
                <a:effectLst/>
                <a:latin typeface="Arial" panose="020B0604020202020204" pitchFamily="34" charset="0"/>
                <a:cs typeface="Arial" panose="020B0604020202020204" pitchFamily="34" charset="0"/>
              </a:rPr>
              <a:t>Annibaldi</a:t>
            </a:r>
            <a:r>
              <a:rPr lang="pl-PL" b="0" i="0" dirty="0">
                <a:solidFill>
                  <a:srgbClr val="FFC000"/>
                </a:solidFill>
                <a:effectLst/>
                <a:latin typeface="Arial" panose="020B0604020202020204" pitchFamily="34" charset="0"/>
                <a:cs typeface="Arial" panose="020B0604020202020204" pitchFamily="34" charset="0"/>
              </a:rPr>
              <a:t>, Rec. s. I‑7493, pkt 21–23).</a:t>
            </a:r>
          </a:p>
          <a:p>
            <a:endParaRPr lang="pl-PL" dirty="0">
              <a:solidFill>
                <a:srgbClr val="FFC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710851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3360BFC-4AEF-6AFF-6287-2CC81E623240}"/>
              </a:ext>
            </a:extLst>
          </p:cNvPr>
          <p:cNvSpPr>
            <a:spLocks noGrp="1"/>
          </p:cNvSpPr>
          <p:nvPr>
            <p:ph type="title"/>
          </p:nvPr>
        </p:nvSpPr>
        <p:spPr/>
        <p:txBody>
          <a:bodyPr/>
          <a:lstStyle/>
          <a:p>
            <a:r>
              <a:rPr lang="pl-PL" b="1" dirty="0">
                <a:solidFill>
                  <a:srgbClr val="FFC000"/>
                </a:solidFill>
                <a:latin typeface="Arial" panose="020B0604020202020204" pitchFamily="34" charset="0"/>
                <a:cs typeface="Arial" panose="020B0604020202020204" pitchFamily="34" charset="0"/>
              </a:rPr>
              <a:t>Zakres zastosowania KPP</a:t>
            </a:r>
            <a:endParaRPr lang="pl-PL" dirty="0"/>
          </a:p>
        </p:txBody>
      </p:sp>
      <p:sp>
        <p:nvSpPr>
          <p:cNvPr id="3" name="Symbol zastępczy zawartości 2">
            <a:extLst>
              <a:ext uri="{FF2B5EF4-FFF2-40B4-BE49-F238E27FC236}">
                <a16:creationId xmlns:a16="http://schemas.microsoft.com/office/drawing/2014/main" id="{A86A7CD7-2395-1B5B-B10C-69C4A1EF6462}"/>
              </a:ext>
            </a:extLst>
          </p:cNvPr>
          <p:cNvSpPr>
            <a:spLocks noGrp="1"/>
          </p:cNvSpPr>
          <p:nvPr>
            <p:ph idx="1"/>
          </p:nvPr>
        </p:nvSpPr>
        <p:spPr/>
        <p:txBody>
          <a:bodyPr/>
          <a:lstStyle/>
          <a:p>
            <a:r>
              <a:rPr lang="pl-PL" b="1" dirty="0">
                <a:solidFill>
                  <a:srgbClr val="FFC000"/>
                </a:solidFill>
                <a:latin typeface="Arial" panose="020B0604020202020204" pitchFamily="34" charset="0"/>
                <a:cs typeface="Arial" panose="020B0604020202020204" pitchFamily="34" charset="0"/>
              </a:rPr>
              <a:t>Wyrok w sprawie C-201/15 </a:t>
            </a:r>
            <a:r>
              <a:rPr lang="pl-PL" b="1" i="0" dirty="0">
                <a:solidFill>
                  <a:srgbClr val="FFC000"/>
                </a:solidFill>
                <a:effectLst/>
                <a:latin typeface="Arial" panose="020B0604020202020204" pitchFamily="34" charset="0"/>
                <a:cs typeface="Arial" panose="020B0604020202020204" pitchFamily="34" charset="0"/>
              </a:rPr>
              <a:t>AGET Iraklis</a:t>
            </a:r>
          </a:p>
          <a:p>
            <a:r>
              <a:rPr lang="pl-PL" b="1" i="0" dirty="0">
                <a:solidFill>
                  <a:srgbClr val="FFC000"/>
                </a:solidFill>
                <a:effectLst/>
                <a:latin typeface="Arial" panose="020B0604020202020204" pitchFamily="34" charset="0"/>
                <a:cs typeface="Arial" panose="020B0604020202020204" pitchFamily="34" charset="0"/>
              </a:rPr>
              <a:t>Dyrektywa Rady 98/59/WE z dnia 20 lipca 1998 r. w sprawie zbliżania ustawodawstw państw członkowskich odnoszących się do zwolnień grupowych oraz art. 49 i 63 TFUE.</a:t>
            </a:r>
          </a:p>
          <a:p>
            <a:endParaRPr lang="pl-PL" b="1" dirty="0">
              <a:solidFill>
                <a:srgbClr val="FFC000"/>
              </a:solidFill>
              <a:latin typeface="Arial" panose="020B0604020202020204" pitchFamily="34" charset="0"/>
              <a:cs typeface="Arial" panose="020B0604020202020204" pitchFamily="34" charset="0"/>
            </a:endParaRPr>
          </a:p>
          <a:p>
            <a:r>
              <a:rPr lang="pl-PL" b="1" i="0" dirty="0">
                <a:solidFill>
                  <a:srgbClr val="FFC000"/>
                </a:solidFill>
                <a:effectLst/>
                <a:latin typeface="Arial" panose="020B0604020202020204" pitchFamily="34" charset="0"/>
                <a:cs typeface="Arial" panose="020B0604020202020204" pitchFamily="34" charset="0"/>
              </a:rPr>
              <a:t>We wspomnianej dyrektywie nie uściślono okoliczności, w których pracodawca powinien rozważyć zwolnienia grupowe, oraz wcale nie wpływają one na przysługującą mu swobodną ocenę kwestii, czy i kiedy powinien on przedłożyć projekt zwolnienia grupowego </a:t>
            </a:r>
            <a:endParaRPr lang="pl-PL" b="1" dirty="0">
              <a:solidFill>
                <a:srgbClr val="FFC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046815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A0215B8-8BC3-22F6-734F-285CEF1D858E}"/>
              </a:ext>
            </a:extLst>
          </p:cNvPr>
          <p:cNvSpPr>
            <a:spLocks noGrp="1"/>
          </p:cNvSpPr>
          <p:nvPr>
            <p:ph type="title"/>
          </p:nvPr>
        </p:nvSpPr>
        <p:spPr/>
        <p:txBody>
          <a:bodyPr/>
          <a:lstStyle/>
          <a:p>
            <a:r>
              <a:rPr lang="pl-PL" b="1" dirty="0">
                <a:solidFill>
                  <a:srgbClr val="FFC000"/>
                </a:solidFill>
                <a:latin typeface="Arial" panose="020B0604020202020204" pitchFamily="34" charset="0"/>
                <a:cs typeface="Arial" panose="020B0604020202020204" pitchFamily="34" charset="0"/>
              </a:rPr>
              <a:t>Zakres zastosowania KPP</a:t>
            </a:r>
            <a:endParaRPr lang="pl-PL" dirty="0"/>
          </a:p>
        </p:txBody>
      </p:sp>
      <p:sp>
        <p:nvSpPr>
          <p:cNvPr id="3" name="Symbol zastępczy zawartości 2">
            <a:extLst>
              <a:ext uri="{FF2B5EF4-FFF2-40B4-BE49-F238E27FC236}">
                <a16:creationId xmlns:a16="http://schemas.microsoft.com/office/drawing/2014/main" id="{8C5147D6-267E-18FF-5385-275B772CF6ED}"/>
              </a:ext>
            </a:extLst>
          </p:cNvPr>
          <p:cNvSpPr>
            <a:spLocks noGrp="1"/>
          </p:cNvSpPr>
          <p:nvPr>
            <p:ph idx="1"/>
          </p:nvPr>
        </p:nvSpPr>
        <p:spPr>
          <a:xfrm>
            <a:off x="1103312" y="1491450"/>
            <a:ext cx="8946541" cy="4756950"/>
          </a:xfrm>
        </p:spPr>
        <p:txBody>
          <a:bodyPr>
            <a:noAutofit/>
          </a:bodyPr>
          <a:lstStyle/>
          <a:p>
            <a:pPr marL="360045" indent="-342265" algn="just">
              <a:spcAft>
                <a:spcPts val="1200"/>
              </a:spcAft>
            </a:pPr>
            <a:r>
              <a:rPr lang="pl-PL" sz="1400" i="0" dirty="0">
                <a:solidFill>
                  <a:srgbClr val="FFC000"/>
                </a:solidFill>
                <a:effectLst/>
                <a:latin typeface="Arial" panose="020B0604020202020204" pitchFamily="34" charset="0"/>
                <a:cs typeface="Arial" panose="020B0604020202020204" pitchFamily="34" charset="0"/>
              </a:rPr>
              <a:t>63. Sytuacja taka ma miejsce w szczególności, gdy uregulowanie krajowe może stanowić przeszkodę dla jednej lub szeregu swobód podstawowych zagwarantowanych traktatem i gdy dane państwo członkowskie powołuje się na nadrzędne względy interesu ogólnego, aby uzasadnić taką przeszkodę. W takiej sytuacji odnośne przepisy krajowe mogą być objęte przewidzianymi wyjątkami wyłącznie wtedy, gdy są zgodne z prawami podstawowymi, nad których przestrzeganiem czuwa Trybunał (zob. wyroki: z dnia 18 czerwca 1991 r., ERT, C‑260/89, EU:C:1991:254, pkt 43; a także z dnia 30 kwietnia 2014 r., </a:t>
            </a:r>
            <a:r>
              <a:rPr lang="pl-PL" sz="1400" i="0" dirty="0" err="1">
                <a:solidFill>
                  <a:srgbClr val="FFC000"/>
                </a:solidFill>
                <a:effectLst/>
                <a:latin typeface="Arial" panose="020B0604020202020204" pitchFamily="34" charset="0"/>
                <a:cs typeface="Arial" panose="020B0604020202020204" pitchFamily="34" charset="0"/>
              </a:rPr>
              <a:t>Pfleger</a:t>
            </a:r>
            <a:r>
              <a:rPr lang="pl-PL" sz="1400" i="0" dirty="0">
                <a:solidFill>
                  <a:srgbClr val="FFC000"/>
                </a:solidFill>
                <a:effectLst/>
                <a:latin typeface="Arial" panose="020B0604020202020204" pitchFamily="34" charset="0"/>
                <a:cs typeface="Arial" panose="020B0604020202020204" pitchFamily="34" charset="0"/>
              </a:rPr>
              <a:t> i in., C‑390/12, EU:C:2014:281, pkt 35).</a:t>
            </a:r>
          </a:p>
          <a:p>
            <a:pPr marL="360045" indent="-342265" algn="just">
              <a:spcAft>
                <a:spcPts val="1200"/>
              </a:spcAft>
            </a:pPr>
            <a:r>
              <a:rPr lang="pl-PL" sz="1400" dirty="0">
                <a:solidFill>
                  <a:srgbClr val="FFC000"/>
                </a:solidFill>
                <a:latin typeface="Arial" panose="020B0604020202020204" pitchFamily="34" charset="0"/>
                <a:cs typeface="Arial" panose="020B0604020202020204" pitchFamily="34" charset="0"/>
              </a:rPr>
              <a:t>64.</a:t>
            </a:r>
            <a:r>
              <a:rPr lang="pl-PL" sz="1400" i="0" dirty="0">
                <a:solidFill>
                  <a:srgbClr val="FFC000"/>
                </a:solidFill>
                <a:effectLst/>
                <a:latin typeface="Arial" panose="020B0604020202020204" pitchFamily="34" charset="0"/>
                <a:cs typeface="Arial" panose="020B0604020202020204" pitchFamily="34" charset="0"/>
              </a:rPr>
              <a:t>Ten obowiązek zapewnienia zgodności z prawami podstawowymi jest bowiem objęty zakresem stosowania prawa Unii i w rezultacie zakresem stosowania karty. Korzystanie przez państwo członkowskie z wyjątków przewidzianych w prawie Unii w celu uzasadnienia ograniczenia podstawowej swobody zagwarantowanej traktatem należy zatem uznać za „stosowanie prawa Unii” w rozumieniu art. 51 ust. 1 karty (zob. wyrok z dnia 30 kwietnia 2014 r., </a:t>
            </a:r>
            <a:r>
              <a:rPr lang="pl-PL" sz="1400" i="0" dirty="0" err="1">
                <a:solidFill>
                  <a:srgbClr val="FFC000"/>
                </a:solidFill>
                <a:effectLst/>
                <a:latin typeface="Arial" panose="020B0604020202020204" pitchFamily="34" charset="0"/>
                <a:cs typeface="Arial" panose="020B0604020202020204" pitchFamily="34" charset="0"/>
              </a:rPr>
              <a:t>Pfleger</a:t>
            </a:r>
            <a:r>
              <a:rPr lang="pl-PL" sz="1400" i="0" dirty="0">
                <a:solidFill>
                  <a:srgbClr val="FFC000"/>
                </a:solidFill>
                <a:effectLst/>
                <a:latin typeface="Arial" panose="020B0604020202020204" pitchFamily="34" charset="0"/>
                <a:cs typeface="Arial" panose="020B0604020202020204" pitchFamily="34" charset="0"/>
              </a:rPr>
              <a:t> i in., C‑390/12, EU:C:2014:281, pkt 36)</a:t>
            </a:r>
          </a:p>
          <a:p>
            <a:pPr marL="360045" indent="-342265" algn="just">
              <a:spcAft>
                <a:spcPts val="1200"/>
              </a:spcAft>
            </a:pPr>
            <a:r>
              <a:rPr lang="pl-PL" sz="1400" dirty="0">
                <a:solidFill>
                  <a:srgbClr val="FFC000"/>
                </a:solidFill>
                <a:latin typeface="Arial" panose="020B0604020202020204" pitchFamily="34" charset="0"/>
                <a:cs typeface="Arial" panose="020B0604020202020204" pitchFamily="34" charset="0"/>
              </a:rPr>
              <a:t>65.</a:t>
            </a:r>
            <a:r>
              <a:rPr lang="pl-PL" sz="1400" i="0" dirty="0">
                <a:solidFill>
                  <a:srgbClr val="FFC000"/>
                </a:solidFill>
                <a:effectLst/>
                <a:latin typeface="Arial" panose="020B0604020202020204" pitchFamily="34" charset="0"/>
                <a:cs typeface="Arial" panose="020B0604020202020204" pitchFamily="34" charset="0"/>
              </a:rPr>
              <a:t> Jak wskazano zaś w pkt 54–57 niniejszego wyroku, rozpatrywane w postępowaniu głównym uregulowanie stanowi ograniczenie swobody przedsiębiorczości. Z uwagi na to, że aby uzasadnić to ograniczenie, powoływane są, zgodnie ze wspomnianymi w pkt 22 niniejszego wyroku wskazaniami sądu odsyłającego, nadrzędne względy interesu ogólnego, wspomniane uregulowanie może być uzasadnione w ten sposób jedynie wtedy, gdy jest ono zgodne z prawami podstawowymi.</a:t>
            </a:r>
          </a:p>
          <a:p>
            <a:endParaRPr lang="pl-PL" sz="1400" dirty="0">
              <a:solidFill>
                <a:srgbClr val="FFC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911646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81877CD-EF5D-12D7-509B-CAB79B15DC13}"/>
              </a:ext>
            </a:extLst>
          </p:cNvPr>
          <p:cNvSpPr>
            <a:spLocks noGrp="1"/>
          </p:cNvSpPr>
          <p:nvPr>
            <p:ph type="title"/>
          </p:nvPr>
        </p:nvSpPr>
        <p:spPr/>
        <p:txBody>
          <a:bodyPr/>
          <a:lstStyle/>
          <a:p>
            <a:r>
              <a:rPr lang="pl-PL" b="1" dirty="0">
                <a:solidFill>
                  <a:srgbClr val="FFC000"/>
                </a:solidFill>
                <a:latin typeface="Arial" panose="020B0604020202020204" pitchFamily="34" charset="0"/>
                <a:cs typeface="Arial" panose="020B0604020202020204" pitchFamily="34" charset="0"/>
              </a:rPr>
              <a:t>Zakres zastosowania KPP</a:t>
            </a:r>
            <a:endParaRPr lang="pl-PL" dirty="0"/>
          </a:p>
        </p:txBody>
      </p:sp>
      <p:sp>
        <p:nvSpPr>
          <p:cNvPr id="3" name="Symbol zastępczy zawartości 2">
            <a:extLst>
              <a:ext uri="{FF2B5EF4-FFF2-40B4-BE49-F238E27FC236}">
                <a16:creationId xmlns:a16="http://schemas.microsoft.com/office/drawing/2014/main" id="{A70722D9-9FFC-A37D-9328-FE7F71FC18D9}"/>
              </a:ext>
            </a:extLst>
          </p:cNvPr>
          <p:cNvSpPr>
            <a:spLocks noGrp="1"/>
          </p:cNvSpPr>
          <p:nvPr>
            <p:ph idx="1"/>
          </p:nvPr>
        </p:nvSpPr>
        <p:spPr/>
        <p:txBody>
          <a:bodyPr/>
          <a:lstStyle/>
          <a:p>
            <a:r>
              <a:rPr lang="pl-PL" dirty="0">
                <a:solidFill>
                  <a:srgbClr val="FFC000"/>
                </a:solidFill>
                <a:latin typeface="Arial" panose="020B0604020202020204" pitchFamily="34" charset="0"/>
                <a:cs typeface="Arial" panose="020B0604020202020204" pitchFamily="34" charset="0"/>
              </a:rPr>
              <a:t>Postanowienie w sprawie C-177/17 </a:t>
            </a:r>
            <a:r>
              <a:rPr lang="pl-PL" dirty="0" err="1">
                <a:solidFill>
                  <a:srgbClr val="FFC000"/>
                </a:solidFill>
                <a:latin typeface="Arial" panose="020B0604020202020204" pitchFamily="34" charset="0"/>
                <a:cs typeface="Arial" panose="020B0604020202020204" pitchFamily="34" charset="0"/>
              </a:rPr>
              <a:t>Demarchi</a:t>
            </a:r>
            <a:r>
              <a:rPr lang="pl-PL" dirty="0">
                <a:solidFill>
                  <a:srgbClr val="FFC000"/>
                </a:solidFill>
                <a:latin typeface="Arial" panose="020B0604020202020204" pitchFamily="34" charset="0"/>
                <a:cs typeface="Arial" panose="020B0604020202020204" pitchFamily="34" charset="0"/>
              </a:rPr>
              <a:t> Gino Sas</a:t>
            </a:r>
          </a:p>
          <a:p>
            <a:r>
              <a:rPr lang="pl-PL" dirty="0">
                <a:solidFill>
                  <a:srgbClr val="FFC000"/>
                </a:solidFill>
                <a:latin typeface="Arial" panose="020B0604020202020204" pitchFamily="34" charset="0"/>
                <a:cs typeface="Arial" panose="020B0604020202020204" pitchFamily="34" charset="0"/>
              </a:rPr>
              <a:t>Trybunał odmówił odpowiedzi na pytania prejudycjalne dotyczące  wykładni prawa UE w związku ze stosowaniem krajowych przepisów dotyczących wyegzekwowania od państwa kwot należnych z tytułu słusznego odszkodowania w związku z przewlekłością postępowania sądowego</a:t>
            </a:r>
          </a:p>
          <a:p>
            <a:r>
              <a:rPr lang="pl-PL" dirty="0">
                <a:solidFill>
                  <a:srgbClr val="FFC000"/>
                </a:solidFill>
                <a:latin typeface="Arial" panose="020B0604020202020204" pitchFamily="34" charset="0"/>
                <a:cs typeface="Arial" panose="020B0604020202020204" pitchFamily="34" charset="0"/>
              </a:rPr>
              <a:t>Pytanie dotyczyło m.in. wykładni art. 47 ust. 2 KPP (prawo do skutecznej ochrony sądowej) w zw. z art., 67, 81 i 82 TFUE (ogólne regulacje dotyczące współpracy sądowej w sprawach cywilnych i karnych)</a:t>
            </a:r>
          </a:p>
        </p:txBody>
      </p:sp>
    </p:spTree>
    <p:extLst>
      <p:ext uri="{BB962C8B-B14F-4D97-AF65-F5344CB8AC3E}">
        <p14:creationId xmlns:p14="http://schemas.microsoft.com/office/powerpoint/2010/main" val="32984753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D82A611-E373-BFA3-3F54-838530C3F467}"/>
              </a:ext>
            </a:extLst>
          </p:cNvPr>
          <p:cNvSpPr>
            <a:spLocks noGrp="1"/>
          </p:cNvSpPr>
          <p:nvPr>
            <p:ph type="title"/>
          </p:nvPr>
        </p:nvSpPr>
        <p:spPr/>
        <p:txBody>
          <a:bodyPr/>
          <a:lstStyle/>
          <a:p>
            <a:r>
              <a:rPr lang="pl-PL" b="1" dirty="0">
                <a:solidFill>
                  <a:srgbClr val="FFC000"/>
                </a:solidFill>
                <a:latin typeface="Arial" panose="020B0604020202020204" pitchFamily="34" charset="0"/>
                <a:cs typeface="Arial" panose="020B0604020202020204" pitchFamily="34" charset="0"/>
              </a:rPr>
              <a:t>Zakres zastosowania KPP</a:t>
            </a:r>
            <a:endParaRPr lang="pl-PL" dirty="0"/>
          </a:p>
        </p:txBody>
      </p:sp>
      <p:sp>
        <p:nvSpPr>
          <p:cNvPr id="3" name="Symbol zastępczy zawartości 2">
            <a:extLst>
              <a:ext uri="{FF2B5EF4-FFF2-40B4-BE49-F238E27FC236}">
                <a16:creationId xmlns:a16="http://schemas.microsoft.com/office/drawing/2014/main" id="{2334D768-3648-F109-EBF1-3781708739A3}"/>
              </a:ext>
            </a:extLst>
          </p:cNvPr>
          <p:cNvSpPr>
            <a:spLocks noGrp="1"/>
          </p:cNvSpPr>
          <p:nvPr>
            <p:ph idx="1"/>
          </p:nvPr>
        </p:nvSpPr>
        <p:spPr>
          <a:xfrm>
            <a:off x="1103312" y="1358284"/>
            <a:ext cx="8946541" cy="4890116"/>
          </a:xfrm>
        </p:spPr>
        <p:txBody>
          <a:bodyPr>
            <a:noAutofit/>
          </a:bodyPr>
          <a:lstStyle/>
          <a:p>
            <a:pPr marL="360045" indent="-342265" algn="just">
              <a:spcBef>
                <a:spcPts val="0"/>
              </a:spcBef>
            </a:pPr>
            <a:r>
              <a:rPr lang="pl-PL" sz="1400" b="0" i="0" dirty="0">
                <a:solidFill>
                  <a:srgbClr val="FFC000"/>
                </a:solidFill>
                <a:effectLst/>
                <a:latin typeface="Arial" panose="020B0604020202020204" pitchFamily="34" charset="0"/>
                <a:cs typeface="Arial" panose="020B0604020202020204" pitchFamily="34" charset="0"/>
              </a:rPr>
              <a:t>25. Niemniej jednak należy zaznaczyć, po pierwsze, że postanowienia traktatu FUE wskazywane przez sąd odsyłający </a:t>
            </a:r>
            <a:r>
              <a:rPr lang="pl-PL" sz="1400" b="1" i="0" dirty="0">
                <a:solidFill>
                  <a:srgbClr val="FFC000"/>
                </a:solidFill>
                <a:effectLst/>
                <a:latin typeface="Arial" panose="020B0604020202020204" pitchFamily="34" charset="0"/>
                <a:cs typeface="Arial" panose="020B0604020202020204" pitchFamily="34" charset="0"/>
              </a:rPr>
              <a:t>nie nakładają na państwa członkowskie szczególnych obowiązków w zakresie windykacji sum należnych od państwa z tytułu słusznej rekompensaty</a:t>
            </a:r>
            <a:r>
              <a:rPr lang="pl-PL" sz="1400" b="0" i="0" dirty="0">
                <a:solidFill>
                  <a:srgbClr val="FFC000"/>
                </a:solidFill>
                <a:effectLst/>
                <a:latin typeface="Arial" panose="020B0604020202020204" pitchFamily="34" charset="0"/>
                <a:cs typeface="Arial" panose="020B0604020202020204" pitchFamily="34" charset="0"/>
              </a:rPr>
              <a:t> z powodu przewlekłości postępowania sądowego i że prawo Unii w obecnym stanie nie zawiera żadnych szczególnych uregulowań w tej dziedzinie.</a:t>
            </a:r>
          </a:p>
          <a:p>
            <a:pPr marL="360045" indent="-342265" algn="just">
              <a:spcBef>
                <a:spcPts val="0"/>
              </a:spcBef>
            </a:pPr>
            <a:r>
              <a:rPr lang="pl-PL" sz="1400" b="0" i="0" u="none" strike="noStrike" dirty="0">
                <a:solidFill>
                  <a:srgbClr val="FFC000"/>
                </a:solidFill>
                <a:effectLst/>
                <a:latin typeface="Arial" panose="020B0604020202020204" pitchFamily="34" charset="0"/>
                <a:cs typeface="Arial" panose="020B0604020202020204" pitchFamily="34" charset="0"/>
              </a:rPr>
              <a:t>26</a:t>
            </a:r>
            <a:r>
              <a:rPr lang="pl-PL" sz="1400" b="0" i="0" dirty="0">
                <a:solidFill>
                  <a:srgbClr val="FFC000"/>
                </a:solidFill>
                <a:effectLst/>
                <a:latin typeface="Arial" panose="020B0604020202020204" pitchFamily="34" charset="0"/>
                <a:cs typeface="Arial" panose="020B0604020202020204" pitchFamily="34" charset="0"/>
              </a:rPr>
              <a:t>      W konsekwencji należy zauważyć, że w niniejszej sprawie </a:t>
            </a:r>
            <a:r>
              <a:rPr lang="pl-PL" sz="1400" b="1" i="0" u="sng" dirty="0">
                <a:solidFill>
                  <a:srgbClr val="FFC000"/>
                </a:solidFill>
                <a:effectLst/>
                <a:latin typeface="Arial" panose="020B0604020202020204" pitchFamily="34" charset="0"/>
                <a:cs typeface="Arial" panose="020B0604020202020204" pitchFamily="34" charset="0"/>
              </a:rPr>
              <a:t>brak jest okoliczności pozwalających stwierdzić, iż celem mającej ogólny charakter ustawy nr 89/2001 jest wdrożenie przepisu prawa Unii z dziedziny współpracy sądowej, i że nawet jeżeli ustawa ta może mieć pośredni wpływ na funkcjonowanie przestrzeni sprawiedliwości w Unii, to realizuje ona cele odmienne niż te objęte przepisami przytoczonymi w postanowieniach odsyłających.</a:t>
            </a:r>
          </a:p>
          <a:p>
            <a:pPr marL="360045" indent="-342265" algn="just">
              <a:spcBef>
                <a:spcPts val="0"/>
              </a:spcBef>
            </a:pPr>
            <a:r>
              <a:rPr lang="pl-PL" sz="1400" b="0" i="0" u="none" strike="noStrike" dirty="0">
                <a:solidFill>
                  <a:srgbClr val="FFC000"/>
                </a:solidFill>
                <a:effectLst/>
                <a:latin typeface="Arial" panose="020B0604020202020204" pitchFamily="34" charset="0"/>
                <a:cs typeface="Arial" panose="020B0604020202020204" pitchFamily="34" charset="0"/>
              </a:rPr>
              <a:t>27</a:t>
            </a:r>
            <a:r>
              <a:rPr lang="pl-PL" sz="1400" b="0" i="0" dirty="0">
                <a:solidFill>
                  <a:srgbClr val="FFC000"/>
                </a:solidFill>
                <a:effectLst/>
                <a:latin typeface="Arial" panose="020B0604020202020204" pitchFamily="34" charset="0"/>
                <a:cs typeface="Arial" panose="020B0604020202020204" pitchFamily="34" charset="0"/>
              </a:rPr>
              <a:t>      Po drugie, z akt sprawy przedłożonych Trybunałowi </a:t>
            </a:r>
            <a:r>
              <a:rPr lang="pl-PL" sz="1400" b="0" i="0" u="sng" dirty="0">
                <a:solidFill>
                  <a:srgbClr val="FFC000"/>
                </a:solidFill>
                <a:effectLst/>
                <a:latin typeface="Arial" panose="020B0604020202020204" pitchFamily="34" charset="0"/>
                <a:cs typeface="Arial" panose="020B0604020202020204" pitchFamily="34" charset="0"/>
              </a:rPr>
              <a:t>nie wynika, </a:t>
            </a:r>
            <a:r>
              <a:rPr lang="pl-PL" sz="1400" b="0" i="0" dirty="0">
                <a:solidFill>
                  <a:srgbClr val="FFC000"/>
                </a:solidFill>
                <a:effectLst/>
                <a:latin typeface="Arial" panose="020B0604020202020204" pitchFamily="34" charset="0"/>
                <a:cs typeface="Arial" panose="020B0604020202020204" pitchFamily="34" charset="0"/>
              </a:rPr>
              <a:t>że rozpatrywane w postępowaniu głównym postępowania wchodziły w zakres stosowania rozporządzenia 2015/848, które określa ramy prawne transgranicznych postępowań upadłościowych, normując między innymi kwestie uznawania postępowań upadłościowych i mającego zastosowanie prawa.</a:t>
            </a:r>
          </a:p>
          <a:p>
            <a:pPr marL="360045" indent="-342265" algn="just">
              <a:spcBef>
                <a:spcPts val="0"/>
              </a:spcBef>
            </a:pPr>
            <a:r>
              <a:rPr lang="pl-PL" sz="1400" b="0" i="0" u="none" strike="noStrike" dirty="0">
                <a:solidFill>
                  <a:srgbClr val="FFC000"/>
                </a:solidFill>
                <a:effectLst/>
                <a:latin typeface="Arial" panose="020B0604020202020204" pitchFamily="34" charset="0"/>
                <a:cs typeface="Arial" panose="020B0604020202020204" pitchFamily="34" charset="0"/>
              </a:rPr>
              <a:t>28</a:t>
            </a:r>
            <a:r>
              <a:rPr lang="pl-PL" sz="1400" b="0" i="0" dirty="0">
                <a:solidFill>
                  <a:srgbClr val="FFC000"/>
                </a:solidFill>
                <a:effectLst/>
                <a:latin typeface="Arial" panose="020B0604020202020204" pitchFamily="34" charset="0"/>
                <a:cs typeface="Arial" panose="020B0604020202020204" pitchFamily="34" charset="0"/>
              </a:rPr>
              <a:t>      </a:t>
            </a:r>
            <a:r>
              <a:rPr lang="pl-PL" sz="1400" b="1" i="0" dirty="0">
                <a:solidFill>
                  <a:srgbClr val="FFC000"/>
                </a:solidFill>
                <a:effectLst/>
                <a:latin typeface="Arial" panose="020B0604020202020204" pitchFamily="34" charset="0"/>
                <a:cs typeface="Arial" panose="020B0604020202020204" pitchFamily="34" charset="0"/>
              </a:rPr>
              <a:t>Z powyższego wynika, że żadna okoliczność nie pozwala uznać, iż spór w postępowaniu głównym dotyczy wykładni lub stosowania przepisu prawa Unii innego niż postanowienia zawarte w karcie. Tymczasem jeżeli stan prawny nie jest objęty zakresem stosowania prawa Unii, Trybunał nie jest właściwy do jego oceny, a przytaczane ewentualnie postanowienia karty nie mogą stanowić samodzielnej podstawy do nadania mu takiej właściwości (postanowienie z dnia 18 lutego 2016 r., </a:t>
            </a:r>
            <a:r>
              <a:rPr lang="pl-PL" sz="1400" b="1" i="0" dirty="0" err="1">
                <a:solidFill>
                  <a:srgbClr val="FFC000"/>
                </a:solidFill>
                <a:effectLst/>
                <a:latin typeface="Arial" panose="020B0604020202020204" pitchFamily="34" charset="0"/>
                <a:cs typeface="Arial" panose="020B0604020202020204" pitchFamily="34" charset="0"/>
              </a:rPr>
              <a:t>Rîpanu</a:t>
            </a:r>
            <a:r>
              <a:rPr lang="pl-PL" sz="1400" b="1" i="0" dirty="0">
                <a:solidFill>
                  <a:srgbClr val="FFC000"/>
                </a:solidFill>
                <a:effectLst/>
                <a:latin typeface="Arial" panose="020B0604020202020204" pitchFamily="34" charset="0"/>
                <a:cs typeface="Arial" panose="020B0604020202020204" pitchFamily="34" charset="0"/>
              </a:rPr>
              <a:t>, C‑407/15, niepublikowane, EU:C:2016:167, pkt 22 i przytoczone tam orzecznictwo).</a:t>
            </a:r>
          </a:p>
          <a:p>
            <a:pPr>
              <a:spcBef>
                <a:spcPts val="0"/>
              </a:spcBef>
            </a:pPr>
            <a:endParaRPr lang="pl-PL" sz="1400" dirty="0">
              <a:solidFill>
                <a:srgbClr val="FFC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490385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817E344-48D1-28EA-69F8-BA64530D1F81}"/>
              </a:ext>
            </a:extLst>
          </p:cNvPr>
          <p:cNvSpPr>
            <a:spLocks noGrp="1"/>
          </p:cNvSpPr>
          <p:nvPr>
            <p:ph type="title"/>
          </p:nvPr>
        </p:nvSpPr>
        <p:spPr/>
        <p:txBody>
          <a:bodyPr/>
          <a:lstStyle/>
          <a:p>
            <a:r>
              <a:rPr lang="pl-PL" b="1" dirty="0">
                <a:solidFill>
                  <a:srgbClr val="FFC000"/>
                </a:solidFill>
                <a:latin typeface="Arial" panose="020B0604020202020204" pitchFamily="34" charset="0"/>
                <a:cs typeface="Arial" panose="020B0604020202020204" pitchFamily="34" charset="0"/>
              </a:rPr>
              <a:t>Zakres zastosowania KPP</a:t>
            </a:r>
            <a:endParaRPr lang="pl-PL" dirty="0"/>
          </a:p>
        </p:txBody>
      </p:sp>
      <p:sp>
        <p:nvSpPr>
          <p:cNvPr id="3" name="Symbol zastępczy zawartości 2">
            <a:extLst>
              <a:ext uri="{FF2B5EF4-FFF2-40B4-BE49-F238E27FC236}">
                <a16:creationId xmlns:a16="http://schemas.microsoft.com/office/drawing/2014/main" id="{F6F20C68-D34D-1BBB-43A7-596CC6FB6F7B}"/>
              </a:ext>
            </a:extLst>
          </p:cNvPr>
          <p:cNvSpPr>
            <a:spLocks noGrp="1"/>
          </p:cNvSpPr>
          <p:nvPr>
            <p:ph idx="1"/>
          </p:nvPr>
        </p:nvSpPr>
        <p:spPr/>
        <p:txBody>
          <a:bodyPr/>
          <a:lstStyle/>
          <a:p>
            <a:pPr algn="just">
              <a:lnSpc>
                <a:spcPct val="115000"/>
              </a:lnSpc>
              <a:spcAft>
                <a:spcPts val="1000"/>
              </a:spcAft>
            </a:pPr>
            <a:r>
              <a:rPr lang="pl-PL" sz="1800" b="1" dirty="0">
                <a:solidFill>
                  <a:srgbClr val="FFC000"/>
                </a:solidFill>
                <a:effectLst/>
                <a:latin typeface="Arial" panose="020B0604020202020204" pitchFamily="34" charset="0"/>
                <a:ea typeface="Calibri" panose="020F0502020204030204" pitchFamily="34" charset="0"/>
                <a:cs typeface="Times New Roman" panose="02020603050405020304" pitchFamily="18" charset="0"/>
              </a:rPr>
              <a:t>Państwa członkowskie stosują KPP na pewno gdy:</a:t>
            </a:r>
            <a:endParaRPr lang="pl-PL" sz="1800"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pl-PL" sz="1800" b="1" dirty="0">
                <a:solidFill>
                  <a:srgbClr val="FFC000"/>
                </a:solidFill>
                <a:effectLst/>
                <a:latin typeface="Arial" panose="020B0604020202020204" pitchFamily="34" charset="0"/>
                <a:ea typeface="Calibri" panose="020F0502020204030204" pitchFamily="34" charset="0"/>
                <a:cs typeface="Times New Roman" panose="02020603050405020304" pitchFamily="18" charset="0"/>
              </a:rPr>
              <a:t>- wykonują wprost prawo UE (np. stosują rozporządzenie unijne)</a:t>
            </a:r>
            <a:endParaRPr lang="pl-PL" sz="1800"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pl-PL" sz="1800" b="1" dirty="0">
                <a:solidFill>
                  <a:srgbClr val="FFC000"/>
                </a:solidFill>
                <a:effectLst/>
                <a:latin typeface="Arial" panose="020B0604020202020204" pitchFamily="34" charset="0"/>
                <a:ea typeface="Calibri" panose="020F0502020204030204" pitchFamily="34" charset="0"/>
                <a:cs typeface="Times New Roman" panose="02020603050405020304" pitchFamily="18" charset="0"/>
              </a:rPr>
              <a:t>- przepis krajowy wdraża prawo UE, które pozostawia państwom członkowskim pewien margines swobody w kwestii ustalenia poziomu ochrony praw podstawowych (np. stosowanie prawa krajowego implementującego dyrektywę)</a:t>
            </a:r>
            <a:endParaRPr lang="pl-PL" sz="1800"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pl-PL" sz="1800" b="1" dirty="0">
                <a:solidFill>
                  <a:srgbClr val="FFC000"/>
                </a:solidFill>
                <a:effectLst/>
                <a:latin typeface="Arial" panose="020B0604020202020204" pitchFamily="34" charset="0"/>
                <a:ea typeface="Calibri" panose="020F0502020204030204" pitchFamily="34" charset="0"/>
                <a:cs typeface="Times New Roman" panose="02020603050405020304" pitchFamily="18" charset="0"/>
              </a:rPr>
              <a:t>- państwa członkowskie stosują derogacje przewidziane w prawie UE (np. derogacje od swobód rynku wewnętrznego)</a:t>
            </a:r>
            <a:endParaRPr lang="pl-PL" sz="1800"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endParaRPr>
          </a:p>
          <a:p>
            <a:endParaRPr lang="pl-PL" dirty="0">
              <a:solidFill>
                <a:srgbClr val="FFC000"/>
              </a:solidFill>
            </a:endParaRPr>
          </a:p>
        </p:txBody>
      </p:sp>
    </p:spTree>
    <p:extLst>
      <p:ext uri="{BB962C8B-B14F-4D97-AF65-F5344CB8AC3E}">
        <p14:creationId xmlns:p14="http://schemas.microsoft.com/office/powerpoint/2010/main" val="15098266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E1337E6-7304-FA74-A7FF-ABF29C386D77}"/>
              </a:ext>
            </a:extLst>
          </p:cNvPr>
          <p:cNvSpPr>
            <a:spLocks noGrp="1"/>
          </p:cNvSpPr>
          <p:nvPr>
            <p:ph type="title"/>
          </p:nvPr>
        </p:nvSpPr>
        <p:spPr/>
        <p:txBody>
          <a:bodyPr/>
          <a:lstStyle/>
          <a:p>
            <a:r>
              <a:rPr lang="pl-PL" b="1" dirty="0">
                <a:solidFill>
                  <a:srgbClr val="FFC000"/>
                </a:solidFill>
                <a:latin typeface="Arial" panose="020B0604020202020204" pitchFamily="34" charset="0"/>
                <a:cs typeface="Arial" panose="020B0604020202020204" pitchFamily="34" charset="0"/>
              </a:rPr>
              <a:t>Zakres zastosowania</a:t>
            </a:r>
            <a:endParaRPr lang="pl-PL" dirty="0"/>
          </a:p>
        </p:txBody>
      </p:sp>
      <p:sp>
        <p:nvSpPr>
          <p:cNvPr id="3" name="Symbol zastępczy zawartości 2">
            <a:extLst>
              <a:ext uri="{FF2B5EF4-FFF2-40B4-BE49-F238E27FC236}">
                <a16:creationId xmlns:a16="http://schemas.microsoft.com/office/drawing/2014/main" id="{6F25B305-2E26-3029-D741-5CD495F34E66}"/>
              </a:ext>
            </a:extLst>
          </p:cNvPr>
          <p:cNvSpPr>
            <a:spLocks noGrp="1"/>
          </p:cNvSpPr>
          <p:nvPr>
            <p:ph idx="1"/>
          </p:nvPr>
        </p:nvSpPr>
        <p:spPr/>
        <p:txBody>
          <a:bodyPr>
            <a:normAutofit/>
          </a:bodyPr>
          <a:lstStyle/>
          <a:p>
            <a:r>
              <a:rPr lang="pl-PL" sz="1800" b="1" dirty="0">
                <a:solidFill>
                  <a:srgbClr val="FFC000"/>
                </a:solidFill>
                <a:effectLst/>
                <a:latin typeface="Arial" panose="020B0604020202020204" pitchFamily="34" charset="0"/>
                <a:ea typeface="Calibri" panose="020F0502020204030204" pitchFamily="34" charset="0"/>
                <a:cs typeface="Arial" panose="020B0604020202020204" pitchFamily="34" charset="0"/>
              </a:rPr>
              <a:t>wyrok w sprawie C-64/16 </a:t>
            </a:r>
            <a:r>
              <a:rPr lang="pl-PL" sz="1800" b="1" dirty="0" err="1">
                <a:solidFill>
                  <a:srgbClr val="FFC000"/>
                </a:solidFill>
                <a:effectLst/>
                <a:latin typeface="Arial" panose="020B0604020202020204" pitchFamily="34" charset="0"/>
                <a:ea typeface="Calibri" panose="020F0502020204030204" pitchFamily="34" charset="0"/>
                <a:cs typeface="Arial" panose="020B0604020202020204" pitchFamily="34" charset="0"/>
              </a:rPr>
              <a:t>Associação</a:t>
            </a:r>
            <a:r>
              <a:rPr lang="pl-PL" sz="1800" b="1" dirty="0">
                <a:solidFill>
                  <a:srgbClr val="FFC000"/>
                </a:solidFill>
                <a:effectLst/>
                <a:latin typeface="Arial" panose="020B0604020202020204" pitchFamily="34" charset="0"/>
                <a:ea typeface="Calibri" panose="020F0502020204030204" pitchFamily="34" charset="0"/>
                <a:cs typeface="Arial" panose="020B0604020202020204" pitchFamily="34" charset="0"/>
              </a:rPr>
              <a:t> </a:t>
            </a:r>
            <a:r>
              <a:rPr lang="pl-PL" sz="1800" b="1" dirty="0" err="1">
                <a:solidFill>
                  <a:srgbClr val="FFC000"/>
                </a:solidFill>
                <a:effectLst/>
                <a:latin typeface="Arial" panose="020B0604020202020204" pitchFamily="34" charset="0"/>
                <a:ea typeface="Calibri" panose="020F0502020204030204" pitchFamily="34" charset="0"/>
                <a:cs typeface="Arial" panose="020B0604020202020204" pitchFamily="34" charset="0"/>
              </a:rPr>
              <a:t>Sindical</a:t>
            </a:r>
            <a:r>
              <a:rPr lang="pl-PL" sz="1800" b="1" dirty="0">
                <a:solidFill>
                  <a:srgbClr val="FFC000"/>
                </a:solidFill>
                <a:effectLst/>
                <a:latin typeface="Arial" panose="020B0604020202020204" pitchFamily="34" charset="0"/>
                <a:ea typeface="Calibri" panose="020F0502020204030204" pitchFamily="34" charset="0"/>
                <a:cs typeface="Arial" panose="020B0604020202020204" pitchFamily="34" charset="0"/>
              </a:rPr>
              <a:t> </a:t>
            </a:r>
            <a:r>
              <a:rPr lang="pl-PL" sz="1800" b="1" dirty="0" err="1">
                <a:solidFill>
                  <a:srgbClr val="FFC000"/>
                </a:solidFill>
                <a:effectLst/>
                <a:latin typeface="Arial" panose="020B0604020202020204" pitchFamily="34" charset="0"/>
                <a:ea typeface="Calibri" panose="020F0502020204030204" pitchFamily="34" charset="0"/>
                <a:cs typeface="Arial" panose="020B0604020202020204" pitchFamily="34" charset="0"/>
              </a:rPr>
              <a:t>dos</a:t>
            </a:r>
            <a:r>
              <a:rPr lang="pl-PL" sz="1800" b="1" dirty="0">
                <a:solidFill>
                  <a:srgbClr val="FFC000"/>
                </a:solidFill>
                <a:effectLst/>
                <a:latin typeface="Arial" panose="020B0604020202020204" pitchFamily="34" charset="0"/>
                <a:ea typeface="Calibri" panose="020F0502020204030204" pitchFamily="34" charset="0"/>
                <a:cs typeface="Arial" panose="020B0604020202020204" pitchFamily="34" charset="0"/>
              </a:rPr>
              <a:t> </a:t>
            </a:r>
            <a:r>
              <a:rPr lang="pl-PL" sz="1800" b="1" dirty="0" err="1">
                <a:solidFill>
                  <a:srgbClr val="FFC000"/>
                </a:solidFill>
                <a:effectLst/>
                <a:latin typeface="Arial" panose="020B0604020202020204" pitchFamily="34" charset="0"/>
                <a:ea typeface="Calibri" panose="020F0502020204030204" pitchFamily="34" charset="0"/>
                <a:cs typeface="Arial" panose="020B0604020202020204" pitchFamily="34" charset="0"/>
              </a:rPr>
              <a:t>Juízes</a:t>
            </a:r>
            <a:r>
              <a:rPr lang="pl-PL" sz="1800" b="1" dirty="0">
                <a:solidFill>
                  <a:srgbClr val="FFC000"/>
                </a:solidFill>
                <a:effectLst/>
                <a:latin typeface="Arial" panose="020B0604020202020204" pitchFamily="34" charset="0"/>
                <a:ea typeface="Calibri" panose="020F0502020204030204" pitchFamily="34" charset="0"/>
                <a:cs typeface="Arial" panose="020B0604020202020204" pitchFamily="34" charset="0"/>
              </a:rPr>
              <a:t> </a:t>
            </a:r>
            <a:r>
              <a:rPr lang="pl-PL" sz="1800" b="1" dirty="0" err="1">
                <a:solidFill>
                  <a:srgbClr val="FFC000"/>
                </a:solidFill>
                <a:effectLst/>
                <a:latin typeface="Arial" panose="020B0604020202020204" pitchFamily="34" charset="0"/>
                <a:ea typeface="Calibri" panose="020F0502020204030204" pitchFamily="34" charset="0"/>
                <a:cs typeface="Arial" panose="020B0604020202020204" pitchFamily="34" charset="0"/>
              </a:rPr>
              <a:t>Portugueses</a:t>
            </a:r>
            <a:r>
              <a:rPr lang="pl-PL" sz="1800" b="1" dirty="0">
                <a:solidFill>
                  <a:srgbClr val="FFC000"/>
                </a:solidFill>
                <a:effectLst/>
                <a:latin typeface="Arial" panose="020B0604020202020204" pitchFamily="34" charset="0"/>
                <a:ea typeface="Calibri" panose="020F0502020204030204" pitchFamily="34" charset="0"/>
                <a:cs typeface="Arial" panose="020B0604020202020204" pitchFamily="34" charset="0"/>
              </a:rPr>
              <a:t> przeciwko </a:t>
            </a:r>
            <a:r>
              <a:rPr lang="pl-PL" sz="1800" b="1" dirty="0" err="1">
                <a:solidFill>
                  <a:srgbClr val="FFC000"/>
                </a:solidFill>
                <a:effectLst/>
                <a:latin typeface="Arial" panose="020B0604020202020204" pitchFamily="34" charset="0"/>
                <a:ea typeface="Calibri" panose="020F0502020204030204" pitchFamily="34" charset="0"/>
                <a:cs typeface="Arial" panose="020B0604020202020204" pitchFamily="34" charset="0"/>
              </a:rPr>
              <a:t>Tribunal</a:t>
            </a:r>
            <a:r>
              <a:rPr lang="pl-PL" sz="1800" b="1" dirty="0">
                <a:solidFill>
                  <a:srgbClr val="FFC000"/>
                </a:solidFill>
                <a:effectLst/>
                <a:latin typeface="Arial" panose="020B0604020202020204" pitchFamily="34" charset="0"/>
                <a:ea typeface="Calibri" panose="020F0502020204030204" pitchFamily="34" charset="0"/>
                <a:cs typeface="Arial" panose="020B0604020202020204" pitchFamily="34" charset="0"/>
              </a:rPr>
              <a:t> de </a:t>
            </a:r>
            <a:r>
              <a:rPr lang="pl-PL" sz="1800" b="1" dirty="0" err="1">
                <a:solidFill>
                  <a:srgbClr val="FFC000"/>
                </a:solidFill>
                <a:effectLst/>
                <a:latin typeface="Arial" panose="020B0604020202020204" pitchFamily="34" charset="0"/>
                <a:ea typeface="Calibri" panose="020F0502020204030204" pitchFamily="34" charset="0"/>
                <a:cs typeface="Arial" panose="020B0604020202020204" pitchFamily="34" charset="0"/>
              </a:rPr>
              <a:t>Contas</a:t>
            </a:r>
            <a:r>
              <a:rPr lang="pl-PL" sz="1800" b="1" dirty="0">
                <a:solidFill>
                  <a:srgbClr val="FFC000"/>
                </a:solidFill>
                <a:effectLst/>
                <a:latin typeface="Arial" panose="020B0604020202020204" pitchFamily="34" charset="0"/>
                <a:ea typeface="Calibri" panose="020F0502020204030204" pitchFamily="34" charset="0"/>
                <a:cs typeface="Arial" panose="020B0604020202020204" pitchFamily="34" charset="0"/>
              </a:rPr>
              <a:t> (tzw.   sprawa sędziów portugalskich)</a:t>
            </a:r>
            <a:endParaRPr lang="pl-PL" sz="1800" dirty="0">
              <a:solidFill>
                <a:srgbClr val="FFC000"/>
              </a:solidFill>
              <a:effectLst/>
              <a:latin typeface="Arial" panose="020B0604020202020204" pitchFamily="34" charset="0"/>
              <a:ea typeface="Calibri" panose="020F0502020204030204" pitchFamily="34" charset="0"/>
              <a:cs typeface="Arial" panose="020B0604020202020204" pitchFamily="34" charset="0"/>
            </a:endParaRPr>
          </a:p>
          <a:p>
            <a:pPr marL="0" indent="0" algn="just">
              <a:lnSpc>
                <a:spcPct val="115000"/>
              </a:lnSpc>
              <a:spcAft>
                <a:spcPts val="1000"/>
              </a:spcAft>
              <a:buNone/>
            </a:pPr>
            <a:r>
              <a:rPr lang="pl-PL" sz="1800" b="1" i="1" dirty="0">
                <a:solidFill>
                  <a:srgbClr val="FFC000"/>
                </a:solidFill>
                <a:effectLst/>
                <a:latin typeface="Arial" panose="020B0604020202020204" pitchFamily="34" charset="0"/>
                <a:ea typeface="Times New Roman" panose="02020603050405020304" pitchFamily="18" charset="0"/>
                <a:cs typeface="Arial" panose="020B0604020202020204" pitchFamily="34" charset="0"/>
              </a:rPr>
              <a:t>Artykuł 19 TUE, w którym skonkretyzowano afirmowaną w art. 2 TUE wartość państwa prawnego, powierza zadanie zapewniania kontroli sądowej w porządku prawnym Unii nie tylko Trybunałowi, ale również sądom krajowym.</a:t>
            </a:r>
            <a:endParaRPr lang="pl-PL" sz="1800" dirty="0">
              <a:solidFill>
                <a:srgbClr val="FFC000"/>
              </a:solidFill>
              <a:effectLst/>
              <a:latin typeface="Arial" panose="020B0604020202020204" pitchFamily="34" charset="0"/>
              <a:ea typeface="Calibri" panose="020F0502020204030204" pitchFamily="34" charset="0"/>
              <a:cs typeface="Arial" panose="020B0604020202020204" pitchFamily="34" charset="0"/>
            </a:endParaRPr>
          </a:p>
          <a:p>
            <a:pPr marL="0" indent="0" algn="just">
              <a:lnSpc>
                <a:spcPct val="115000"/>
              </a:lnSpc>
              <a:spcAft>
                <a:spcPts val="1000"/>
              </a:spcAft>
              <a:buNone/>
            </a:pPr>
            <a:r>
              <a:rPr lang="pl-PL" sz="1800" b="1" i="1" dirty="0">
                <a:solidFill>
                  <a:srgbClr val="FFC000"/>
                </a:solidFill>
                <a:effectLst/>
                <a:latin typeface="Arial" panose="020B0604020202020204" pitchFamily="34" charset="0"/>
                <a:ea typeface="Times New Roman" panose="02020603050405020304" pitchFamily="18" charset="0"/>
                <a:cs typeface="Arial" panose="020B0604020202020204" pitchFamily="34" charset="0"/>
              </a:rPr>
              <a:t>Sądy te pełnią więc we współpracy z Trybunałem wspólne zadania, służące zapewnieniu poszanowania prawa w wykładni i stosowaniu traktatów.</a:t>
            </a:r>
            <a:endParaRPr lang="pl-PL" sz="1800" dirty="0">
              <a:solidFill>
                <a:srgbClr val="FFC000"/>
              </a:solidFill>
              <a:effectLst/>
              <a:latin typeface="Arial" panose="020B0604020202020204" pitchFamily="34" charset="0"/>
              <a:ea typeface="Calibri" panose="020F0502020204030204" pitchFamily="34" charset="0"/>
              <a:cs typeface="Arial" panose="020B0604020202020204" pitchFamily="34" charset="0"/>
            </a:endParaRPr>
          </a:p>
          <a:p>
            <a:pPr marL="0" indent="0" algn="just">
              <a:lnSpc>
                <a:spcPct val="115000"/>
              </a:lnSpc>
              <a:spcAft>
                <a:spcPts val="1000"/>
              </a:spcAft>
              <a:buNone/>
            </a:pPr>
            <a:r>
              <a:rPr lang="pl-PL" sz="1800" b="1" i="1" dirty="0">
                <a:solidFill>
                  <a:srgbClr val="FFC000"/>
                </a:solidFill>
                <a:effectLst/>
                <a:latin typeface="Arial" panose="020B0604020202020204" pitchFamily="34" charset="0"/>
                <a:ea typeface="Times New Roman" panose="02020603050405020304" pitchFamily="18" charset="0"/>
                <a:cs typeface="Arial" panose="020B0604020202020204" pitchFamily="34" charset="0"/>
              </a:rPr>
              <a:t>Państwa członkowskie są zatem zobowiązane – między innymi zgodnie z zasadą lojalnej współpracy wyrażoną w art. 4 ust. 3 akapit pierwszy TUE – zapewnić na swym terytorium stosowanie i poszanowanie prawa Unii</a:t>
            </a:r>
            <a:r>
              <a:rPr lang="pl-PL" sz="1800" dirty="0">
                <a:solidFill>
                  <a:srgbClr val="FFC000"/>
                </a:solidFill>
                <a:effectLst/>
                <a:latin typeface="Arial" panose="020B0604020202020204" pitchFamily="34" charset="0"/>
                <a:ea typeface="Times New Roman" panose="02020603050405020304" pitchFamily="18" charset="0"/>
                <a:cs typeface="Arial" panose="020B0604020202020204" pitchFamily="34" charset="0"/>
              </a:rPr>
              <a:t>.</a:t>
            </a:r>
            <a:endParaRPr lang="pl-PL" sz="1800" dirty="0">
              <a:solidFill>
                <a:srgbClr val="FFC000"/>
              </a:solidFill>
              <a:effectLst/>
              <a:latin typeface="Arial" panose="020B0604020202020204" pitchFamily="34" charset="0"/>
              <a:ea typeface="Calibri" panose="020F0502020204030204" pitchFamily="34" charset="0"/>
              <a:cs typeface="Arial" panose="020B0604020202020204" pitchFamily="34" charset="0"/>
            </a:endParaRPr>
          </a:p>
          <a:p>
            <a:endParaRPr lang="pl-PL" dirty="0">
              <a:solidFill>
                <a:srgbClr val="FFC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263430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BABD8E1-ED48-CBD5-09E8-7B0F8410C0EF}"/>
              </a:ext>
            </a:extLst>
          </p:cNvPr>
          <p:cNvSpPr>
            <a:spLocks noGrp="1"/>
          </p:cNvSpPr>
          <p:nvPr>
            <p:ph type="title"/>
          </p:nvPr>
        </p:nvSpPr>
        <p:spPr/>
        <p:txBody>
          <a:bodyPr/>
          <a:lstStyle/>
          <a:p>
            <a:r>
              <a:rPr lang="pl-PL" b="1" dirty="0">
                <a:solidFill>
                  <a:srgbClr val="FFC000"/>
                </a:solidFill>
                <a:latin typeface="Arial" panose="020B0604020202020204" pitchFamily="34" charset="0"/>
                <a:cs typeface="Arial" panose="020B0604020202020204" pitchFamily="34" charset="0"/>
              </a:rPr>
              <a:t>Zakres zastosowania KPP</a:t>
            </a:r>
            <a:endParaRPr lang="pl-PL" dirty="0"/>
          </a:p>
        </p:txBody>
      </p:sp>
      <p:sp>
        <p:nvSpPr>
          <p:cNvPr id="3" name="Symbol zastępczy zawartości 2">
            <a:extLst>
              <a:ext uri="{FF2B5EF4-FFF2-40B4-BE49-F238E27FC236}">
                <a16:creationId xmlns:a16="http://schemas.microsoft.com/office/drawing/2014/main" id="{5C6B71E7-603E-6716-741C-AFF9E478A57D}"/>
              </a:ext>
            </a:extLst>
          </p:cNvPr>
          <p:cNvSpPr>
            <a:spLocks noGrp="1"/>
          </p:cNvSpPr>
          <p:nvPr>
            <p:ph idx="1"/>
          </p:nvPr>
        </p:nvSpPr>
        <p:spPr/>
        <p:txBody>
          <a:bodyPr/>
          <a:lstStyle/>
          <a:p>
            <a:pPr marL="0" indent="0" algn="just">
              <a:lnSpc>
                <a:spcPct val="115000"/>
              </a:lnSpc>
              <a:spcAft>
                <a:spcPts val="1000"/>
              </a:spcAft>
              <a:buNone/>
            </a:pPr>
            <a:r>
              <a:rPr lang="pl-PL" sz="1800" b="1" i="1" dirty="0">
                <a:solidFill>
                  <a:srgbClr val="FFC000"/>
                </a:solidFill>
                <a:effectLst/>
                <a:latin typeface="Arial" panose="020B0604020202020204" pitchFamily="34" charset="0"/>
                <a:ea typeface="Times New Roman" panose="02020603050405020304" pitchFamily="18" charset="0"/>
                <a:cs typeface="Times New Roman" panose="02020603050405020304" pitchFamily="18" charset="0"/>
              </a:rPr>
              <a:t>Zasada skutecznej ochrony sądowej praw, jakie jednostki wywodzą z prawa Unii, do której odnosi się art. 19 ust. 1 akapit drugi TUE, stanowi bowiem zasadę ogólną prawa Unii, wynikającą z tradycji konstytucyjnych wspólnych państwom członkowskim, wyrażoną w art. 6 i 13 Europejskiej konwencji ochronie praw człowieka i podstawowych wolności, podpisanej w Rzymie w dniu 4 listopada 1950 r., oraz obecnie potwierdzoną w art. 47 karty</a:t>
            </a:r>
            <a:r>
              <a:rPr lang="pl-PL" sz="1800" dirty="0">
                <a:solidFill>
                  <a:srgbClr val="FFC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pl-PL" sz="1800"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15000"/>
              </a:lnSpc>
              <a:spcAft>
                <a:spcPts val="1000"/>
              </a:spcAft>
              <a:buNone/>
            </a:pPr>
            <a:r>
              <a:rPr lang="pl-PL" sz="1800" b="1" i="1" dirty="0">
                <a:solidFill>
                  <a:srgbClr val="FFC000"/>
                </a:solidFill>
                <a:effectLst/>
                <a:latin typeface="Arial" panose="020B0604020202020204" pitchFamily="34" charset="0"/>
                <a:ea typeface="Times New Roman" panose="02020603050405020304" pitchFamily="18" charset="0"/>
                <a:cs typeface="Times New Roman" panose="02020603050405020304" pitchFamily="18" charset="0"/>
              </a:rPr>
              <a:t>Samo istnienie skutecznej kontroli sądowej służącej zapewnieniu poszanowania prawa Unii jest nieodłączną cechą państwa prawa.</a:t>
            </a:r>
            <a:endParaRPr lang="pl-PL" sz="1800"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endParaRPr>
          </a:p>
          <a:p>
            <a:endParaRPr lang="pl-PL" dirty="0">
              <a:solidFill>
                <a:srgbClr val="FFC000"/>
              </a:solidFill>
            </a:endParaRPr>
          </a:p>
        </p:txBody>
      </p:sp>
    </p:spTree>
    <p:extLst>
      <p:ext uri="{BB962C8B-B14F-4D97-AF65-F5344CB8AC3E}">
        <p14:creationId xmlns:p14="http://schemas.microsoft.com/office/powerpoint/2010/main" val="34333092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44EAE46-C079-CA30-F1ED-7995408CBAF6}"/>
              </a:ext>
            </a:extLst>
          </p:cNvPr>
          <p:cNvSpPr>
            <a:spLocks noGrp="1"/>
          </p:cNvSpPr>
          <p:nvPr>
            <p:ph type="title"/>
          </p:nvPr>
        </p:nvSpPr>
        <p:spPr/>
        <p:txBody>
          <a:bodyPr/>
          <a:lstStyle/>
          <a:p>
            <a:r>
              <a:rPr lang="pl-PL" b="1" dirty="0">
                <a:solidFill>
                  <a:srgbClr val="FFC000"/>
                </a:solidFill>
                <a:latin typeface="Arial" panose="020B0604020202020204" pitchFamily="34" charset="0"/>
                <a:cs typeface="Arial" panose="020B0604020202020204" pitchFamily="34" charset="0"/>
              </a:rPr>
              <a:t>Zakres zastosowania KPP</a:t>
            </a:r>
            <a:endParaRPr lang="pl-PL" dirty="0"/>
          </a:p>
        </p:txBody>
      </p:sp>
      <p:sp>
        <p:nvSpPr>
          <p:cNvPr id="3" name="Symbol zastępczy zawartości 2">
            <a:extLst>
              <a:ext uri="{FF2B5EF4-FFF2-40B4-BE49-F238E27FC236}">
                <a16:creationId xmlns:a16="http://schemas.microsoft.com/office/drawing/2014/main" id="{6186F50A-F8EC-893C-46E6-3DBD03C356A8}"/>
              </a:ext>
            </a:extLst>
          </p:cNvPr>
          <p:cNvSpPr>
            <a:spLocks noGrp="1"/>
          </p:cNvSpPr>
          <p:nvPr>
            <p:ph idx="1"/>
          </p:nvPr>
        </p:nvSpPr>
        <p:spPr/>
        <p:txBody>
          <a:bodyPr>
            <a:normAutofit lnSpcReduction="10000"/>
          </a:bodyPr>
          <a:lstStyle/>
          <a:p>
            <a:pPr marL="0" indent="0" algn="just">
              <a:lnSpc>
                <a:spcPct val="115000"/>
              </a:lnSpc>
              <a:spcAft>
                <a:spcPts val="1000"/>
              </a:spcAft>
              <a:buNone/>
            </a:pPr>
            <a:r>
              <a:rPr lang="pl-PL" sz="1800" b="1" i="1" dirty="0">
                <a:solidFill>
                  <a:srgbClr val="FFC000"/>
                </a:solidFill>
                <a:effectLst/>
                <a:latin typeface="Arial" panose="020B0604020202020204" pitchFamily="34" charset="0"/>
                <a:ea typeface="Times New Roman" panose="02020603050405020304" pitchFamily="18" charset="0"/>
                <a:cs typeface="Times New Roman" panose="02020603050405020304" pitchFamily="18" charset="0"/>
              </a:rPr>
              <a:t>Dla zagwarantowania tej ochrony rzeczą kluczową jest zachowanie niezawisłości takiego organu, co potwierdza art. 47 akapit drugi karty, w którym wśród wymogów związanych z prawem podstawowym do skutecznego środka prawnego wymieniono dostęp do „niezawisłego” sądu.</a:t>
            </a:r>
            <a:endParaRPr lang="pl-PL" sz="1800"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15000"/>
              </a:lnSpc>
              <a:spcAft>
                <a:spcPts val="1000"/>
              </a:spcAft>
              <a:buNone/>
            </a:pPr>
            <a:r>
              <a:rPr lang="pl-PL" sz="1800" b="1" i="1" dirty="0">
                <a:solidFill>
                  <a:srgbClr val="FFC000"/>
                </a:solidFill>
                <a:effectLst/>
                <a:latin typeface="Arial" panose="020B0604020202020204" pitchFamily="34" charset="0"/>
                <a:ea typeface="Times New Roman" panose="02020603050405020304" pitchFamily="18" charset="0"/>
                <a:cs typeface="Times New Roman" panose="02020603050405020304" pitchFamily="18" charset="0"/>
              </a:rPr>
              <a:t>Gwarancja niezawisłości, integralnego elementu sądzenia jest niezbędna nie tylko na poziomie Unii, w odniesieniu do sędziów Unii i rzeczników generalnych Trybunału, co przewiduje art. 19 ust. 2 akapit trzeci TUE, ale także na poziomie państw członkowskich, w odniesieniu do sądów krajowych.</a:t>
            </a:r>
          </a:p>
          <a:p>
            <a:pPr marL="0" indent="0" algn="just">
              <a:lnSpc>
                <a:spcPct val="115000"/>
              </a:lnSpc>
              <a:spcAft>
                <a:spcPts val="1000"/>
              </a:spcAft>
              <a:buNone/>
            </a:pPr>
            <a:r>
              <a:rPr lang="pl-PL" sz="1800" b="1" i="1" dirty="0">
                <a:solidFill>
                  <a:srgbClr val="FFC000"/>
                </a:solidFill>
                <a:effectLst/>
                <a:latin typeface="Arial" panose="020B0604020202020204" pitchFamily="34" charset="0"/>
                <a:ea typeface="Times New Roman" panose="02020603050405020304" pitchFamily="18" charset="0"/>
              </a:rPr>
              <a:t>Niezawisłość sądów krajowych ma zasadnicze znaczenie w szczególności dla prawidłowego funkcjonowania systemu współpracy sądowej pod postacią mechanizmu odesłania prejudycjalnego przewidzianego w art. 267 TFUE,</a:t>
            </a:r>
            <a:endParaRPr lang="pl-PL" sz="1800"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endParaRPr>
          </a:p>
          <a:p>
            <a:endParaRPr lang="pl-PL" dirty="0">
              <a:solidFill>
                <a:srgbClr val="FFC000"/>
              </a:solidFill>
            </a:endParaRPr>
          </a:p>
        </p:txBody>
      </p:sp>
    </p:spTree>
    <p:extLst>
      <p:ext uri="{BB962C8B-B14F-4D97-AF65-F5344CB8AC3E}">
        <p14:creationId xmlns:p14="http://schemas.microsoft.com/office/powerpoint/2010/main" val="30350725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0E80786-200B-9B60-4CA3-26D77836E32E}"/>
              </a:ext>
            </a:extLst>
          </p:cNvPr>
          <p:cNvSpPr>
            <a:spLocks noGrp="1"/>
          </p:cNvSpPr>
          <p:nvPr>
            <p:ph type="title"/>
          </p:nvPr>
        </p:nvSpPr>
        <p:spPr/>
        <p:txBody>
          <a:bodyPr/>
          <a:lstStyle/>
          <a:p>
            <a:r>
              <a:rPr lang="pl-PL" b="1" dirty="0">
                <a:solidFill>
                  <a:srgbClr val="FFC000"/>
                </a:solidFill>
                <a:latin typeface="Arial" panose="020B0604020202020204" pitchFamily="34" charset="0"/>
                <a:cs typeface="Arial" panose="020B0604020202020204" pitchFamily="34" charset="0"/>
              </a:rPr>
              <a:t>Wprowadzenie</a:t>
            </a:r>
            <a:endParaRPr lang="pl-PL" dirty="0"/>
          </a:p>
        </p:txBody>
      </p:sp>
      <p:sp>
        <p:nvSpPr>
          <p:cNvPr id="3" name="Symbol zastępczy zawartości 2">
            <a:extLst>
              <a:ext uri="{FF2B5EF4-FFF2-40B4-BE49-F238E27FC236}">
                <a16:creationId xmlns:a16="http://schemas.microsoft.com/office/drawing/2014/main" id="{782FC342-830D-ED1B-0FED-7F7F3CE82F72}"/>
              </a:ext>
            </a:extLst>
          </p:cNvPr>
          <p:cNvSpPr>
            <a:spLocks noGrp="1"/>
          </p:cNvSpPr>
          <p:nvPr>
            <p:ph idx="1"/>
          </p:nvPr>
        </p:nvSpPr>
        <p:spPr/>
        <p:txBody>
          <a:bodyPr>
            <a:normAutofit fontScale="92500" lnSpcReduction="20000"/>
          </a:bodyPr>
          <a:lstStyle/>
          <a:p>
            <a:pPr marL="342900" lvl="0" indent="-342900" algn="just">
              <a:lnSpc>
                <a:spcPct val="115000"/>
              </a:lnSpc>
              <a:spcAft>
                <a:spcPts val="1000"/>
              </a:spcAft>
              <a:buFont typeface="+mj-lt"/>
              <a:buAutoNum type="arabicPeriod"/>
            </a:pPr>
            <a:r>
              <a:rPr lang="pl-PL" sz="1800" b="1" dirty="0">
                <a:solidFill>
                  <a:srgbClr val="FFC000"/>
                </a:solidFill>
                <a:effectLst/>
                <a:latin typeface="Arial" panose="020B0604020202020204" pitchFamily="34" charset="0"/>
                <a:ea typeface="Calibri" panose="020F0502020204030204" pitchFamily="34" charset="0"/>
                <a:cs typeface="Times New Roman" panose="02020603050405020304" pitchFamily="18" charset="0"/>
              </a:rPr>
              <a:t>Ewolucja ochrony praw podstawowych w unijnym porządku prawnym. Ochrona praw podstawowych w orzecznictwie  TS- geneza ochrony praw podstawowych w UE</a:t>
            </a:r>
            <a:endParaRPr lang="pl-PL" sz="1800" b="1"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1000"/>
              </a:spcAft>
              <a:buFont typeface="Symbol" panose="05050102010706020507" pitchFamily="18" charset="2"/>
              <a:buChar char=""/>
            </a:pPr>
            <a:r>
              <a:rPr lang="pl-PL" sz="1800" b="1" dirty="0">
                <a:solidFill>
                  <a:srgbClr val="FFC000"/>
                </a:solidFill>
                <a:effectLst/>
                <a:latin typeface="Arial" panose="020B0604020202020204" pitchFamily="34" charset="0"/>
                <a:ea typeface="Calibri" panose="020F0502020204030204" pitchFamily="34" charset="0"/>
                <a:cs typeface="Times New Roman" panose="02020603050405020304" pitchFamily="18" charset="0"/>
              </a:rPr>
              <a:t>Orzeczenie w sprawie 29/69 </a:t>
            </a:r>
            <a:r>
              <a:rPr lang="pl-PL" sz="1800" b="1" dirty="0" err="1">
                <a:solidFill>
                  <a:srgbClr val="FFC000"/>
                </a:solidFill>
                <a:effectLst/>
                <a:latin typeface="Arial" panose="020B0604020202020204" pitchFamily="34" charset="0"/>
                <a:ea typeface="Calibri" panose="020F0502020204030204" pitchFamily="34" charset="0"/>
                <a:cs typeface="Times New Roman" panose="02020603050405020304" pitchFamily="18" charset="0"/>
              </a:rPr>
              <a:t>Stauder</a:t>
            </a:r>
            <a:endParaRPr lang="pl-PL" sz="1800" b="1"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1000"/>
              </a:spcAft>
              <a:buFont typeface="Symbol" panose="05050102010706020507" pitchFamily="18" charset="2"/>
              <a:buChar char=""/>
            </a:pPr>
            <a:r>
              <a:rPr lang="pl-PL" sz="1800" b="1" dirty="0">
                <a:solidFill>
                  <a:srgbClr val="FFC000"/>
                </a:solidFill>
                <a:effectLst/>
                <a:latin typeface="Arial" panose="020B0604020202020204" pitchFamily="34" charset="0"/>
                <a:ea typeface="Calibri" panose="020F0502020204030204" pitchFamily="34" charset="0"/>
                <a:cs typeface="Times New Roman" panose="02020603050405020304" pitchFamily="18" charset="0"/>
              </a:rPr>
              <a:t>Orzeczenie w sprawie 11/70 </a:t>
            </a:r>
            <a:r>
              <a:rPr lang="pl-PL" sz="1800" b="1" dirty="0" err="1">
                <a:solidFill>
                  <a:srgbClr val="FFC000"/>
                </a:solidFill>
                <a:effectLst/>
                <a:latin typeface="Arial" panose="020B0604020202020204" pitchFamily="34" charset="0"/>
                <a:ea typeface="Calibri" panose="020F0502020204030204" pitchFamily="34" charset="0"/>
                <a:cs typeface="Times New Roman" panose="02020603050405020304" pitchFamily="18" charset="0"/>
              </a:rPr>
              <a:t>Internationale</a:t>
            </a:r>
            <a:r>
              <a:rPr lang="pl-PL" sz="1800" b="1" dirty="0">
                <a:solidFill>
                  <a:srgbClr val="FFC000"/>
                </a:solidFill>
                <a:effectLst/>
                <a:latin typeface="Arial" panose="020B0604020202020204" pitchFamily="34" charset="0"/>
                <a:ea typeface="Calibri" panose="020F0502020204030204" pitchFamily="34" charset="0"/>
                <a:cs typeface="Times New Roman" panose="02020603050405020304" pitchFamily="18" charset="0"/>
              </a:rPr>
              <a:t> </a:t>
            </a:r>
            <a:r>
              <a:rPr lang="pl-PL" sz="1800" b="1" dirty="0" err="1">
                <a:solidFill>
                  <a:srgbClr val="FFC000"/>
                </a:solidFill>
                <a:effectLst/>
                <a:latin typeface="Arial" panose="020B0604020202020204" pitchFamily="34" charset="0"/>
                <a:ea typeface="Calibri" panose="020F0502020204030204" pitchFamily="34" charset="0"/>
                <a:cs typeface="Times New Roman" panose="02020603050405020304" pitchFamily="18" charset="0"/>
              </a:rPr>
              <a:t>Handelsgesellschaft</a:t>
            </a:r>
            <a:endParaRPr lang="pl-PL" sz="1800" b="1"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1000"/>
              </a:spcAft>
              <a:buFont typeface="Symbol" panose="05050102010706020507" pitchFamily="18" charset="2"/>
              <a:buChar char=""/>
            </a:pPr>
            <a:r>
              <a:rPr lang="pl-PL" sz="1800" b="1" dirty="0">
                <a:solidFill>
                  <a:srgbClr val="FFC000"/>
                </a:solidFill>
                <a:effectLst/>
                <a:latin typeface="Arial" panose="020B0604020202020204" pitchFamily="34" charset="0"/>
                <a:ea typeface="Calibri" panose="020F0502020204030204" pitchFamily="34" charset="0"/>
                <a:cs typeface="Times New Roman" panose="02020603050405020304" pitchFamily="18" charset="0"/>
              </a:rPr>
              <a:t>Orzeczenie w sprawie 44/79 </a:t>
            </a:r>
            <a:r>
              <a:rPr lang="pl-PL" sz="1800" b="1" dirty="0" err="1">
                <a:solidFill>
                  <a:srgbClr val="FFC000"/>
                </a:solidFill>
                <a:effectLst/>
                <a:latin typeface="Arial" panose="020B0604020202020204" pitchFamily="34" charset="0"/>
                <a:ea typeface="Calibri" panose="020F0502020204030204" pitchFamily="34" charset="0"/>
                <a:cs typeface="Times New Roman" panose="02020603050405020304" pitchFamily="18" charset="0"/>
              </a:rPr>
              <a:t>Hauer</a:t>
            </a:r>
            <a:endParaRPr lang="pl-PL" sz="1800" b="1"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1000"/>
              </a:spcAft>
              <a:buFont typeface="Symbol" panose="05050102010706020507" pitchFamily="18" charset="2"/>
              <a:buChar char=""/>
            </a:pPr>
            <a:r>
              <a:rPr lang="pl-PL" sz="1800" b="1" dirty="0">
                <a:solidFill>
                  <a:srgbClr val="FFC000"/>
                </a:solidFill>
                <a:effectLst/>
                <a:latin typeface="Arial" panose="020B0604020202020204" pitchFamily="34" charset="0"/>
                <a:ea typeface="Calibri" panose="020F0502020204030204" pitchFamily="34" charset="0"/>
                <a:cs typeface="Times New Roman" panose="02020603050405020304" pitchFamily="18" charset="0"/>
              </a:rPr>
              <a:t>Zasada pierwszeństwa a geneza ochrony praw podstawowych w UE. </a:t>
            </a:r>
            <a:r>
              <a:rPr lang="pl-PL" sz="1800" b="1" dirty="0" err="1">
                <a:solidFill>
                  <a:srgbClr val="FFC000"/>
                </a:solidFill>
                <a:effectLst/>
                <a:latin typeface="Arial" panose="020B0604020202020204" pitchFamily="34" charset="0"/>
                <a:ea typeface="Calibri" panose="020F0502020204030204" pitchFamily="34" charset="0"/>
                <a:cs typeface="Times New Roman" panose="02020603050405020304" pitchFamily="18" charset="0"/>
              </a:rPr>
              <a:t>Solange</a:t>
            </a:r>
            <a:r>
              <a:rPr lang="pl-PL" sz="1800" b="1" dirty="0">
                <a:solidFill>
                  <a:srgbClr val="FFC000"/>
                </a:solidFill>
                <a:effectLst/>
                <a:latin typeface="Arial" panose="020B0604020202020204" pitchFamily="34" charset="0"/>
                <a:ea typeface="Calibri" panose="020F0502020204030204" pitchFamily="34" charset="0"/>
                <a:cs typeface="Times New Roman" panose="02020603050405020304" pitchFamily="18" charset="0"/>
              </a:rPr>
              <a:t> I (1974)  i </a:t>
            </a:r>
            <a:r>
              <a:rPr lang="pl-PL" sz="1800" b="1" dirty="0" err="1">
                <a:solidFill>
                  <a:srgbClr val="FFC000"/>
                </a:solidFill>
                <a:effectLst/>
                <a:latin typeface="Arial" panose="020B0604020202020204" pitchFamily="34" charset="0"/>
                <a:ea typeface="Calibri" panose="020F0502020204030204" pitchFamily="34" charset="0"/>
                <a:cs typeface="Times New Roman" panose="02020603050405020304" pitchFamily="18" charset="0"/>
              </a:rPr>
              <a:t>Solange</a:t>
            </a:r>
            <a:r>
              <a:rPr lang="pl-PL" sz="1800" b="1" dirty="0">
                <a:solidFill>
                  <a:srgbClr val="FFC000"/>
                </a:solidFill>
                <a:effectLst/>
                <a:latin typeface="Arial" panose="020B0604020202020204" pitchFamily="34" charset="0"/>
                <a:ea typeface="Calibri" panose="020F0502020204030204" pitchFamily="34" charset="0"/>
                <a:cs typeface="Times New Roman" panose="02020603050405020304" pitchFamily="18" charset="0"/>
              </a:rPr>
              <a:t> II (1986)</a:t>
            </a:r>
            <a:endParaRPr lang="pl-PL" sz="1800" b="1"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1000"/>
              </a:spcAft>
              <a:buFont typeface="Symbol" panose="05050102010706020507" pitchFamily="18" charset="2"/>
              <a:buChar char=""/>
            </a:pPr>
            <a:r>
              <a:rPr lang="pl-PL" sz="1800" b="1" dirty="0">
                <a:solidFill>
                  <a:srgbClr val="FFC000"/>
                </a:solidFill>
                <a:effectLst/>
                <a:latin typeface="Arial" panose="020B0604020202020204" pitchFamily="34" charset="0"/>
                <a:ea typeface="Calibri" panose="020F0502020204030204" pitchFamily="34" charset="0"/>
                <a:cs typeface="Times New Roman" panose="02020603050405020304" pitchFamily="18" charset="0"/>
              </a:rPr>
              <a:t>Znaczenie tradycji konstytucyjnych państw członkowskich i EKPCZ dla ochrony praw podstawowych w UE</a:t>
            </a:r>
            <a:endParaRPr lang="pl-PL" sz="1800" b="1"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endParaRPr>
          </a:p>
          <a:p>
            <a:endParaRPr lang="pl-PL" b="1" dirty="0">
              <a:solidFill>
                <a:srgbClr val="FFC000"/>
              </a:solidFill>
            </a:endParaRPr>
          </a:p>
        </p:txBody>
      </p:sp>
    </p:spTree>
    <p:extLst>
      <p:ext uri="{BB962C8B-B14F-4D97-AF65-F5344CB8AC3E}">
        <p14:creationId xmlns:p14="http://schemas.microsoft.com/office/powerpoint/2010/main" val="386468467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9A48D18-77A4-8CAA-044E-418136D6FFEC}"/>
              </a:ext>
            </a:extLst>
          </p:cNvPr>
          <p:cNvSpPr>
            <a:spLocks noGrp="1"/>
          </p:cNvSpPr>
          <p:nvPr>
            <p:ph type="title"/>
          </p:nvPr>
        </p:nvSpPr>
        <p:spPr/>
        <p:txBody>
          <a:bodyPr/>
          <a:lstStyle/>
          <a:p>
            <a:r>
              <a:rPr lang="pl-PL" sz="2400" b="1" dirty="0">
                <a:solidFill>
                  <a:srgbClr val="FFC000"/>
                </a:solidFill>
                <a:latin typeface="Arial" panose="020B0604020202020204" pitchFamily="34" charset="0"/>
                <a:cs typeface="Arial" panose="020B0604020202020204" pitchFamily="34" charset="0"/>
              </a:rPr>
              <a:t>KPP w orzecznictwie polskich organów i sądów</a:t>
            </a:r>
            <a:endParaRPr lang="pl-PL" sz="2400" dirty="0"/>
          </a:p>
        </p:txBody>
      </p:sp>
      <p:sp>
        <p:nvSpPr>
          <p:cNvPr id="3" name="Symbol zastępczy zawartości 2">
            <a:extLst>
              <a:ext uri="{FF2B5EF4-FFF2-40B4-BE49-F238E27FC236}">
                <a16:creationId xmlns:a16="http://schemas.microsoft.com/office/drawing/2014/main" id="{9CDA574A-0117-F5F7-CFBA-CED43DB9D70D}"/>
              </a:ext>
            </a:extLst>
          </p:cNvPr>
          <p:cNvSpPr>
            <a:spLocks noGrp="1"/>
          </p:cNvSpPr>
          <p:nvPr>
            <p:ph idx="1"/>
          </p:nvPr>
        </p:nvSpPr>
        <p:spPr/>
        <p:txBody>
          <a:bodyPr>
            <a:normAutofit lnSpcReduction="10000"/>
          </a:bodyPr>
          <a:lstStyle/>
          <a:p>
            <a:r>
              <a:rPr lang="pl-PL" b="1" dirty="0">
                <a:solidFill>
                  <a:srgbClr val="FFC000"/>
                </a:solidFill>
              </a:rPr>
              <a:t>Czy i kiedy organy  administracyjne i sądy mają obowiązek stosowania postanowień KPP?</a:t>
            </a:r>
          </a:p>
          <a:p>
            <a:r>
              <a:rPr lang="pl-PL" b="1" dirty="0">
                <a:solidFill>
                  <a:srgbClr val="FFC000"/>
                </a:solidFill>
              </a:rPr>
              <a:t>Czy i kiedy organy i sądy mogą stosować postanowienia KPP?</a:t>
            </a:r>
          </a:p>
          <a:p>
            <a:pPr marL="0" indent="0">
              <a:buNone/>
            </a:pPr>
            <a:endParaRPr lang="pl-PL" sz="1800" b="1" dirty="0">
              <a:solidFill>
                <a:srgbClr val="FFC000"/>
              </a:solidFill>
              <a:effectLst/>
              <a:latin typeface="Arial" panose="020B0604020202020204" pitchFamily="34" charset="0"/>
              <a:ea typeface="Calibri" panose="020F0502020204030204" pitchFamily="34" charset="0"/>
              <a:cs typeface="Times New Roman" panose="02020603050405020304" pitchFamily="18" charset="0"/>
            </a:endParaRPr>
          </a:p>
          <a:p>
            <a:pPr marL="0" indent="0">
              <a:buNone/>
            </a:pPr>
            <a:r>
              <a:rPr lang="pl-PL" sz="1800" b="1" dirty="0">
                <a:solidFill>
                  <a:srgbClr val="FFC000"/>
                </a:solidFill>
                <a:effectLst/>
                <a:latin typeface="Arial" panose="020B0604020202020204" pitchFamily="34" charset="0"/>
                <a:ea typeface="Calibri" panose="020F0502020204030204" pitchFamily="34" charset="0"/>
                <a:cs typeface="Times New Roman" panose="02020603050405020304" pitchFamily="18" charset="0"/>
              </a:rPr>
              <a:t>W wyroku TK w sprawie SK 45/09 TK zwrócił uwagę, że KPP gwarantuje istotną zbieżność aksjologiczną pomiędzy prawem konstytucyjnym  a prawem UE oraz wzmacnia rolę praw podstawowych w porządku unijnym. Badając zgodność rozporządzenia unijnego z przewidzianym w Konstytucji RP prawem do sądu czyni to  z uwzględnieniem KPP</a:t>
            </a:r>
          </a:p>
          <a:p>
            <a:pPr marL="0" indent="0">
              <a:buNone/>
            </a:pPr>
            <a:endParaRPr lang="pl-PL" sz="1800" b="1" dirty="0">
              <a:solidFill>
                <a:srgbClr val="FFC000"/>
              </a:solidFill>
              <a:latin typeface="Arial" panose="020B0604020202020204" pitchFamily="34" charset="0"/>
              <a:ea typeface="Calibri" panose="020F0502020204030204" pitchFamily="34" charset="0"/>
              <a:cs typeface="Times New Roman" panose="02020603050405020304" pitchFamily="18" charset="0"/>
            </a:endParaRPr>
          </a:p>
          <a:p>
            <a:pPr marL="0" indent="0">
              <a:buNone/>
            </a:pPr>
            <a:r>
              <a:rPr lang="pl-PL" sz="1800" b="1" dirty="0">
                <a:solidFill>
                  <a:srgbClr val="FFC000"/>
                </a:solidFill>
                <a:latin typeface="Arial" panose="020B0604020202020204" pitchFamily="34" charset="0"/>
                <a:ea typeface="Calibri" panose="020F0502020204030204" pitchFamily="34" charset="0"/>
                <a:cs typeface="Times New Roman" panose="02020603050405020304" pitchFamily="18" charset="0"/>
              </a:rPr>
              <a:t> Zob. </a:t>
            </a:r>
            <a:r>
              <a:rPr lang="pl-PL" sz="1800" dirty="0">
                <a:effectLst/>
                <a:latin typeface="Arial" panose="020B0604020202020204" pitchFamily="34" charset="0"/>
                <a:ea typeface="Calibri" panose="020F0502020204030204" pitchFamily="34" charset="0"/>
                <a:cs typeface="Times New Roman" panose="02020603050405020304" pitchFamily="18" charset="0"/>
              </a:rPr>
              <a:t> </a:t>
            </a:r>
            <a:r>
              <a:rPr lang="pl-PL" sz="1800" b="1" dirty="0">
                <a:solidFill>
                  <a:srgbClr val="FFC000"/>
                </a:solidFill>
                <a:effectLst/>
                <a:latin typeface="Arial" panose="020B0604020202020204" pitchFamily="34" charset="0"/>
                <a:ea typeface="Calibri" panose="020F0502020204030204" pitchFamily="34" charset="0"/>
                <a:cs typeface="Times New Roman" panose="02020603050405020304" pitchFamily="18" charset="0"/>
              </a:rPr>
              <a:t>wyrok NSA z 19.07.2012 II OSK 810/11, wyrok WSA w Gliwicach z 10 stycznia 2018 r. III SA/</a:t>
            </a:r>
            <a:r>
              <a:rPr lang="pl-PL" sz="1800" b="1" dirty="0" err="1">
                <a:solidFill>
                  <a:srgbClr val="FFC000"/>
                </a:solidFill>
                <a:effectLst/>
                <a:latin typeface="Arial" panose="020B0604020202020204" pitchFamily="34" charset="0"/>
                <a:ea typeface="Calibri" panose="020F0502020204030204" pitchFamily="34" charset="0"/>
                <a:cs typeface="Times New Roman" panose="02020603050405020304" pitchFamily="18" charset="0"/>
              </a:rPr>
              <a:t>Gl</a:t>
            </a:r>
            <a:r>
              <a:rPr lang="pl-PL" sz="1800" b="1" dirty="0">
                <a:solidFill>
                  <a:srgbClr val="FFC000"/>
                </a:solidFill>
                <a:effectLst/>
                <a:latin typeface="Arial" panose="020B0604020202020204" pitchFamily="34" charset="0"/>
                <a:ea typeface="Calibri" panose="020F0502020204030204" pitchFamily="34" charset="0"/>
                <a:cs typeface="Times New Roman" panose="02020603050405020304" pitchFamily="18" charset="0"/>
              </a:rPr>
              <a:t> 916/17, wyrok WSA w Rzeszowie z 14.11.2017 II SAB/</a:t>
            </a:r>
            <a:r>
              <a:rPr lang="pl-PL" sz="1800" b="1" dirty="0" err="1">
                <a:solidFill>
                  <a:srgbClr val="FFC000"/>
                </a:solidFill>
                <a:effectLst/>
                <a:latin typeface="Arial" panose="020B0604020202020204" pitchFamily="34" charset="0"/>
                <a:ea typeface="Calibri" panose="020F0502020204030204" pitchFamily="34" charset="0"/>
                <a:cs typeface="Times New Roman" panose="02020603050405020304" pitchFamily="18" charset="0"/>
              </a:rPr>
              <a:t>Rz</a:t>
            </a:r>
            <a:r>
              <a:rPr lang="pl-PL" sz="1800" b="1" dirty="0">
                <a:solidFill>
                  <a:srgbClr val="FFC000"/>
                </a:solidFill>
                <a:effectLst/>
                <a:latin typeface="Arial" panose="020B0604020202020204" pitchFamily="34" charset="0"/>
                <a:ea typeface="Calibri" panose="020F0502020204030204" pitchFamily="34" charset="0"/>
                <a:cs typeface="Times New Roman" panose="02020603050405020304" pitchFamily="18" charset="0"/>
              </a:rPr>
              <a:t> 108/17</a:t>
            </a:r>
            <a:endParaRPr lang="pl-PL" sz="1800" b="1"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pl-PL" sz="1800" b="1"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endParaRPr>
          </a:p>
          <a:p>
            <a:endParaRPr lang="pl-PL" b="1" dirty="0">
              <a:solidFill>
                <a:srgbClr val="FFC000"/>
              </a:solidFill>
            </a:endParaRPr>
          </a:p>
        </p:txBody>
      </p:sp>
    </p:spTree>
    <p:extLst>
      <p:ext uri="{BB962C8B-B14F-4D97-AF65-F5344CB8AC3E}">
        <p14:creationId xmlns:p14="http://schemas.microsoft.com/office/powerpoint/2010/main" val="36101472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EFB0700-FEF8-90B8-5CAC-BE1005AED07F}"/>
              </a:ext>
            </a:extLst>
          </p:cNvPr>
          <p:cNvSpPr>
            <a:spLocks noGrp="1"/>
          </p:cNvSpPr>
          <p:nvPr>
            <p:ph type="title"/>
          </p:nvPr>
        </p:nvSpPr>
        <p:spPr/>
        <p:txBody>
          <a:bodyPr/>
          <a:lstStyle/>
          <a:p>
            <a:r>
              <a:rPr lang="pl-PL" sz="3200" b="1" dirty="0">
                <a:solidFill>
                  <a:srgbClr val="FFC000"/>
                </a:solidFill>
                <a:latin typeface="Arial" panose="020B0604020202020204" pitchFamily="34" charset="0"/>
                <a:cs typeface="Arial" panose="020B0604020202020204" pitchFamily="34" charset="0"/>
              </a:rPr>
              <a:t>KPP w orzecznictwie polskich organów i sądów</a:t>
            </a:r>
            <a:endParaRPr lang="pl-PL" sz="3200" dirty="0"/>
          </a:p>
        </p:txBody>
      </p:sp>
      <p:sp>
        <p:nvSpPr>
          <p:cNvPr id="3" name="Symbol zastępczy zawartości 2">
            <a:extLst>
              <a:ext uri="{FF2B5EF4-FFF2-40B4-BE49-F238E27FC236}">
                <a16:creationId xmlns:a16="http://schemas.microsoft.com/office/drawing/2014/main" id="{960736AB-141D-EC6C-3978-737F21268238}"/>
              </a:ext>
            </a:extLst>
          </p:cNvPr>
          <p:cNvSpPr>
            <a:spLocks noGrp="1"/>
          </p:cNvSpPr>
          <p:nvPr>
            <p:ph idx="1"/>
          </p:nvPr>
        </p:nvSpPr>
        <p:spPr/>
        <p:txBody>
          <a:bodyPr/>
          <a:lstStyle/>
          <a:p>
            <a:r>
              <a:rPr lang="pl-PL" b="1" dirty="0">
                <a:solidFill>
                  <a:srgbClr val="FFC000"/>
                </a:solidFill>
              </a:rPr>
              <a:t>Ad. 1 </a:t>
            </a:r>
            <a:r>
              <a:rPr lang="pl-PL" sz="1800" b="1" dirty="0">
                <a:solidFill>
                  <a:srgbClr val="FFC000"/>
                </a:solidFill>
                <a:effectLst/>
                <a:latin typeface="Arial" panose="020B0604020202020204" pitchFamily="34" charset="0"/>
                <a:ea typeface="Calibri" panose="020F0502020204030204" pitchFamily="34" charset="0"/>
              </a:rPr>
              <a:t>C-28/14 Ryszard Pańczyk</a:t>
            </a:r>
          </a:p>
          <a:p>
            <a:r>
              <a:rPr lang="pl-PL" sz="1800" b="1" dirty="0">
                <a:solidFill>
                  <a:srgbClr val="FFC000"/>
                </a:solidFill>
                <a:latin typeface="Arial" panose="020B0604020202020204" pitchFamily="34" charset="0"/>
              </a:rPr>
              <a:t>Ad. 2 II GSK 3948/17</a:t>
            </a:r>
          </a:p>
          <a:p>
            <a:r>
              <a:rPr lang="pl-PL" sz="1800" b="1" dirty="0">
                <a:solidFill>
                  <a:srgbClr val="FFC000"/>
                </a:solidFill>
                <a:latin typeface="Arial" panose="020B0604020202020204" pitchFamily="34" charset="0"/>
              </a:rPr>
              <a:t>Ad. 3 I FSK 367/20</a:t>
            </a:r>
          </a:p>
          <a:p>
            <a:r>
              <a:rPr lang="pl-PL" sz="1800" b="1" dirty="0">
                <a:solidFill>
                  <a:srgbClr val="FFC000"/>
                </a:solidFill>
                <a:latin typeface="Arial" panose="020B0604020202020204" pitchFamily="34" charset="0"/>
              </a:rPr>
              <a:t>Ad. 4 </a:t>
            </a:r>
            <a:r>
              <a:rPr lang="pl-PL" sz="1800" b="1" dirty="0">
                <a:solidFill>
                  <a:srgbClr val="FFC000"/>
                </a:solidFill>
                <a:effectLst/>
                <a:latin typeface="Arial" panose="020B0604020202020204" pitchFamily="34" charset="0"/>
                <a:ea typeface="Times New Roman" panose="02020603050405020304" pitchFamily="18" charset="0"/>
              </a:rPr>
              <a:t>II OSK 1346/16, TSUE C-403/16</a:t>
            </a:r>
          </a:p>
          <a:p>
            <a:r>
              <a:rPr lang="pl-PL" sz="1800" b="1" dirty="0">
                <a:solidFill>
                  <a:srgbClr val="FFC000"/>
                </a:solidFill>
                <a:latin typeface="Arial" panose="020B0604020202020204" pitchFamily="34" charset="0"/>
                <a:ea typeface="Times New Roman" panose="02020603050405020304" pitchFamily="18" charset="0"/>
              </a:rPr>
              <a:t>Ad. </a:t>
            </a:r>
            <a:r>
              <a:rPr lang="pl-PL" sz="1800" b="1">
                <a:solidFill>
                  <a:srgbClr val="FFC000"/>
                </a:solidFill>
                <a:latin typeface="Arial" panose="020B0604020202020204" pitchFamily="34" charset="0"/>
                <a:ea typeface="Times New Roman" panose="02020603050405020304" pitchFamily="18" charset="0"/>
              </a:rPr>
              <a:t>5 II OZ 694/22</a:t>
            </a:r>
            <a:endParaRPr lang="pl-PL" sz="1800" b="1" dirty="0">
              <a:solidFill>
                <a:srgbClr val="FFC000"/>
              </a:solidFill>
              <a:effectLst/>
              <a:latin typeface="Times New Roman" panose="02020603050405020304" pitchFamily="18" charset="0"/>
              <a:ea typeface="Times New Roman" panose="02020603050405020304" pitchFamily="18" charset="0"/>
            </a:endParaRPr>
          </a:p>
          <a:p>
            <a:endParaRPr lang="pl-PL" b="1" dirty="0">
              <a:solidFill>
                <a:srgbClr val="FFC000"/>
              </a:solidFill>
            </a:endParaRPr>
          </a:p>
        </p:txBody>
      </p:sp>
    </p:spTree>
    <p:extLst>
      <p:ext uri="{BB962C8B-B14F-4D97-AF65-F5344CB8AC3E}">
        <p14:creationId xmlns:p14="http://schemas.microsoft.com/office/powerpoint/2010/main" val="24267869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C389F9C-E177-2457-AA01-4A5EAB53800C}"/>
              </a:ext>
            </a:extLst>
          </p:cNvPr>
          <p:cNvSpPr>
            <a:spLocks noGrp="1"/>
          </p:cNvSpPr>
          <p:nvPr>
            <p:ph type="title"/>
          </p:nvPr>
        </p:nvSpPr>
        <p:spPr/>
        <p:txBody>
          <a:bodyPr/>
          <a:lstStyle/>
          <a:p>
            <a:r>
              <a:rPr lang="pl-PL" b="1" dirty="0">
                <a:solidFill>
                  <a:srgbClr val="FFC000"/>
                </a:solidFill>
                <a:latin typeface="Arial" panose="020B0604020202020204" pitchFamily="34" charset="0"/>
                <a:cs typeface="Arial" panose="020B0604020202020204" pitchFamily="34" charset="0"/>
              </a:rPr>
              <a:t>Wprowadzenie</a:t>
            </a:r>
            <a:endParaRPr lang="pl-PL" dirty="0"/>
          </a:p>
        </p:txBody>
      </p:sp>
      <p:sp>
        <p:nvSpPr>
          <p:cNvPr id="3" name="Symbol zastępczy zawartości 2">
            <a:extLst>
              <a:ext uri="{FF2B5EF4-FFF2-40B4-BE49-F238E27FC236}">
                <a16:creationId xmlns:a16="http://schemas.microsoft.com/office/drawing/2014/main" id="{713CF489-6602-4F95-B0D8-769E672117D5}"/>
              </a:ext>
            </a:extLst>
          </p:cNvPr>
          <p:cNvSpPr>
            <a:spLocks noGrp="1"/>
          </p:cNvSpPr>
          <p:nvPr>
            <p:ph idx="1"/>
          </p:nvPr>
        </p:nvSpPr>
        <p:spPr/>
        <p:txBody>
          <a:bodyPr>
            <a:normAutofit/>
          </a:bodyPr>
          <a:lstStyle/>
          <a:p>
            <a:pPr algn="just">
              <a:lnSpc>
                <a:spcPct val="115000"/>
              </a:lnSpc>
              <a:spcAft>
                <a:spcPts val="1000"/>
              </a:spcAft>
            </a:pPr>
            <a:r>
              <a:rPr lang="pl-PL" sz="1800" b="1" dirty="0">
                <a:solidFill>
                  <a:srgbClr val="FFC000"/>
                </a:solidFill>
                <a:effectLst/>
                <a:latin typeface="Arial" panose="020B0604020202020204" pitchFamily="34" charset="0"/>
                <a:ea typeface="Calibri" panose="020F0502020204030204" pitchFamily="34" charset="0"/>
                <a:cs typeface="Times New Roman" panose="02020603050405020304" pitchFamily="18" charset="0"/>
              </a:rPr>
              <a:t>Prawa podstawowe w prawie pierwotnym</a:t>
            </a:r>
            <a:endParaRPr lang="pl-PL" sz="1800"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1000"/>
              </a:spcAft>
              <a:buFont typeface="Symbol" panose="05050102010706020507" pitchFamily="18" charset="2"/>
              <a:buChar char=""/>
            </a:pPr>
            <a:r>
              <a:rPr lang="pl-PL" sz="1800" dirty="0">
                <a:solidFill>
                  <a:srgbClr val="FFC000"/>
                </a:solidFill>
                <a:effectLst/>
                <a:latin typeface="Arial" panose="020B0604020202020204" pitchFamily="34" charset="0"/>
                <a:ea typeface="Calibri" panose="020F0502020204030204" pitchFamily="34" charset="0"/>
                <a:cs typeface="Times New Roman" panose="02020603050405020304" pitchFamily="18" charset="0"/>
              </a:rPr>
              <a:t>Art. 2 TUE</a:t>
            </a:r>
            <a:endParaRPr lang="pl-PL" sz="1800"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1000"/>
              </a:spcAft>
              <a:buFont typeface="Symbol" panose="05050102010706020507" pitchFamily="18" charset="2"/>
              <a:buChar char=""/>
            </a:pPr>
            <a:r>
              <a:rPr lang="pl-PL" sz="1800" dirty="0">
                <a:solidFill>
                  <a:srgbClr val="FFC000"/>
                </a:solidFill>
                <a:effectLst/>
                <a:latin typeface="Arial" panose="020B0604020202020204" pitchFamily="34" charset="0"/>
                <a:ea typeface="Calibri" panose="020F0502020204030204" pitchFamily="34" charset="0"/>
                <a:cs typeface="Times New Roman" panose="02020603050405020304" pitchFamily="18" charset="0"/>
              </a:rPr>
              <a:t>Art. 6 TUE</a:t>
            </a:r>
            <a:endParaRPr lang="pl-PL" sz="1800"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pl-PL" sz="1800" b="1" dirty="0">
                <a:solidFill>
                  <a:srgbClr val="FFC000"/>
                </a:solidFill>
                <a:effectLst/>
                <a:latin typeface="Arial" panose="020B0604020202020204" pitchFamily="34" charset="0"/>
                <a:ea typeface="Calibri" panose="020F0502020204030204" pitchFamily="34" charset="0"/>
                <a:cs typeface="Times New Roman" panose="02020603050405020304" pitchFamily="18" charset="0"/>
              </a:rPr>
              <a:t>Karta Praw Podstawowych z 7 grudnia 2000 r. jako źródło ochrony praw podstawowych w UE</a:t>
            </a:r>
          </a:p>
          <a:p>
            <a:pPr algn="just">
              <a:lnSpc>
                <a:spcPct val="115000"/>
              </a:lnSpc>
              <a:spcAft>
                <a:spcPts val="1000"/>
              </a:spcAft>
            </a:pPr>
            <a:r>
              <a:rPr lang="pl-PL" sz="1800" b="1" dirty="0">
                <a:solidFill>
                  <a:srgbClr val="FFC000"/>
                </a:solidFill>
                <a:latin typeface="Arial" panose="020B0604020202020204" pitchFamily="34" charset="0"/>
                <a:ea typeface="Calibri" panose="020F0502020204030204" pitchFamily="34" charset="0"/>
                <a:cs typeface="Times New Roman" panose="02020603050405020304" pitchFamily="18" charset="0"/>
              </a:rPr>
              <a:t>13 grudnia 2007 r. , Traktat z Lizbony, wejście w życie 1 grudnia 2009 r., status prawa pierwotnego</a:t>
            </a:r>
          </a:p>
          <a:p>
            <a:pPr algn="just">
              <a:lnSpc>
                <a:spcPct val="115000"/>
              </a:lnSpc>
              <a:spcAft>
                <a:spcPts val="1000"/>
              </a:spcAft>
            </a:pPr>
            <a:r>
              <a:rPr lang="pl-PL" sz="1800" dirty="0">
                <a:solidFill>
                  <a:srgbClr val="FFC000"/>
                </a:solidFill>
                <a:effectLst/>
                <a:latin typeface="Arial" panose="020B0604020202020204" pitchFamily="34" charset="0"/>
                <a:ea typeface="Calibri" panose="020F0502020204030204" pitchFamily="34" charset="0"/>
                <a:cs typeface="Times New Roman" panose="02020603050405020304" pitchFamily="18" charset="0"/>
              </a:rPr>
              <a:t>Struktura KPP</a:t>
            </a:r>
            <a:endParaRPr lang="pl-PL" sz="1800"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endParaRPr lang="pl-PL" sz="1800" b="1" dirty="0">
              <a:latin typeface="Arial" panose="020B0604020202020204" pitchFamily="34" charset="0"/>
              <a:ea typeface="Calibri" panose="020F0502020204030204" pitchFamily="34" charset="0"/>
              <a:cs typeface="Times New Roman" panose="02020603050405020304" pitchFamily="18" charset="0"/>
            </a:endParaRPr>
          </a:p>
          <a:p>
            <a:endParaRPr lang="pl-PL" dirty="0"/>
          </a:p>
        </p:txBody>
      </p:sp>
    </p:spTree>
    <p:extLst>
      <p:ext uri="{BB962C8B-B14F-4D97-AF65-F5344CB8AC3E}">
        <p14:creationId xmlns:p14="http://schemas.microsoft.com/office/powerpoint/2010/main" val="22057563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3B782C4-0095-9F1F-7E63-D973CED493B4}"/>
              </a:ext>
            </a:extLst>
          </p:cNvPr>
          <p:cNvSpPr>
            <a:spLocks noGrp="1"/>
          </p:cNvSpPr>
          <p:nvPr>
            <p:ph type="title"/>
          </p:nvPr>
        </p:nvSpPr>
        <p:spPr/>
        <p:txBody>
          <a:bodyPr/>
          <a:lstStyle/>
          <a:p>
            <a:r>
              <a:rPr lang="pl-PL" b="1" dirty="0">
                <a:solidFill>
                  <a:srgbClr val="FFC000"/>
                </a:solidFill>
                <a:latin typeface="Arial" panose="020B0604020202020204" pitchFamily="34" charset="0"/>
                <a:cs typeface="Arial" panose="020B0604020202020204" pitchFamily="34" charset="0"/>
              </a:rPr>
              <a:t>Wprowadzenie</a:t>
            </a:r>
            <a:endParaRPr lang="pl-PL" dirty="0"/>
          </a:p>
        </p:txBody>
      </p:sp>
      <p:sp>
        <p:nvSpPr>
          <p:cNvPr id="3" name="Symbol zastępczy zawartości 2">
            <a:extLst>
              <a:ext uri="{FF2B5EF4-FFF2-40B4-BE49-F238E27FC236}">
                <a16:creationId xmlns:a16="http://schemas.microsoft.com/office/drawing/2014/main" id="{CA18CD50-B9A2-004F-A8C1-E241D35DCFFD}"/>
              </a:ext>
            </a:extLst>
          </p:cNvPr>
          <p:cNvSpPr>
            <a:spLocks noGrp="1"/>
          </p:cNvSpPr>
          <p:nvPr>
            <p:ph idx="1"/>
          </p:nvPr>
        </p:nvSpPr>
        <p:spPr/>
        <p:txBody>
          <a:bodyPr>
            <a:noAutofit/>
          </a:bodyPr>
          <a:lstStyle/>
          <a:p>
            <a:pPr marL="342900" lvl="0" indent="-342900" algn="just">
              <a:lnSpc>
                <a:spcPct val="150000"/>
              </a:lnSpc>
              <a:spcBef>
                <a:spcPts val="0"/>
              </a:spcBef>
              <a:buFont typeface="Symbol" panose="05050102010706020507" pitchFamily="18" charset="2"/>
              <a:buChar char=""/>
            </a:pPr>
            <a:r>
              <a:rPr lang="pl-PL" sz="1400" b="1" dirty="0">
                <a:solidFill>
                  <a:srgbClr val="FFC000"/>
                </a:solidFill>
                <a:effectLst/>
                <a:latin typeface="Arial" panose="020B0604020202020204" pitchFamily="34" charset="0"/>
                <a:ea typeface="Calibri" panose="020F0502020204030204" pitchFamily="34" charset="0"/>
                <a:cs typeface="Arial" panose="020B0604020202020204" pitchFamily="34" charset="0"/>
              </a:rPr>
              <a:t>Źródła praw podstawowych zawartych w KPP</a:t>
            </a:r>
          </a:p>
          <a:p>
            <a:pPr marL="342900" lvl="0" indent="-342900" algn="just">
              <a:lnSpc>
                <a:spcPct val="150000"/>
              </a:lnSpc>
              <a:spcBef>
                <a:spcPts val="0"/>
              </a:spcBef>
              <a:buFont typeface="Wingdings" panose="05000000000000000000" pitchFamily="2" charset="2"/>
              <a:buChar char=""/>
            </a:pPr>
            <a:r>
              <a:rPr lang="pl-PL" sz="1400" b="1" dirty="0">
                <a:solidFill>
                  <a:srgbClr val="FFC000"/>
                </a:solidFill>
                <a:effectLst/>
                <a:latin typeface="Arial" panose="020B0604020202020204" pitchFamily="34" charset="0"/>
                <a:ea typeface="Calibri" panose="020F0502020204030204" pitchFamily="34" charset="0"/>
                <a:cs typeface="Arial" panose="020B0604020202020204" pitchFamily="34" charset="0"/>
              </a:rPr>
              <a:t>EKPCZ</a:t>
            </a:r>
          </a:p>
          <a:p>
            <a:pPr marL="342900" lvl="0" indent="-342900" algn="just">
              <a:lnSpc>
                <a:spcPct val="150000"/>
              </a:lnSpc>
              <a:spcBef>
                <a:spcPts val="0"/>
              </a:spcBef>
              <a:buFont typeface="Wingdings" panose="05000000000000000000" pitchFamily="2" charset="2"/>
              <a:buChar char=""/>
            </a:pPr>
            <a:r>
              <a:rPr lang="pl-PL" sz="1400" b="1" dirty="0">
                <a:solidFill>
                  <a:srgbClr val="FFC000"/>
                </a:solidFill>
                <a:effectLst/>
                <a:latin typeface="Arial" panose="020B0604020202020204" pitchFamily="34" charset="0"/>
                <a:ea typeface="Calibri" panose="020F0502020204030204" pitchFamily="34" charset="0"/>
                <a:cs typeface="Arial" panose="020B0604020202020204" pitchFamily="34" charset="0"/>
              </a:rPr>
              <a:t>Tradycje konstytucyjne państw członkowskich</a:t>
            </a:r>
          </a:p>
          <a:p>
            <a:pPr marL="342900" lvl="0" indent="-342900" algn="just">
              <a:lnSpc>
                <a:spcPct val="150000"/>
              </a:lnSpc>
              <a:spcBef>
                <a:spcPts val="0"/>
              </a:spcBef>
              <a:buFont typeface="Wingdings" panose="05000000000000000000" pitchFamily="2" charset="2"/>
              <a:buChar char=""/>
            </a:pPr>
            <a:r>
              <a:rPr lang="pl-PL" sz="1400" b="1" dirty="0">
                <a:solidFill>
                  <a:srgbClr val="FFC000"/>
                </a:solidFill>
                <a:effectLst/>
                <a:latin typeface="Arial" panose="020B0604020202020204" pitchFamily="34" charset="0"/>
                <a:ea typeface="Calibri" panose="020F0502020204030204" pitchFamily="34" charset="0"/>
                <a:cs typeface="Arial" panose="020B0604020202020204" pitchFamily="34" charset="0"/>
              </a:rPr>
              <a:t>Umowy międzynarodowe (konwencje), dokumenty międzynarodowe m.in.</a:t>
            </a:r>
          </a:p>
          <a:p>
            <a:pPr marL="1143000" lvl="2" indent="-228600" algn="just">
              <a:lnSpc>
                <a:spcPct val="150000"/>
              </a:lnSpc>
              <a:spcBef>
                <a:spcPts val="0"/>
              </a:spcBef>
              <a:buFont typeface="Wingdings" panose="05000000000000000000" pitchFamily="2" charset="2"/>
              <a:buChar char=""/>
            </a:pPr>
            <a:r>
              <a:rPr lang="pl-PL" sz="1400" b="1" dirty="0">
                <a:solidFill>
                  <a:srgbClr val="FFC000"/>
                </a:solidFill>
                <a:effectLst/>
                <a:latin typeface="Arial" panose="020B0604020202020204" pitchFamily="34" charset="0"/>
                <a:ea typeface="Calibri" panose="020F0502020204030204" pitchFamily="34" charset="0"/>
                <a:cs typeface="Arial" panose="020B0604020202020204" pitchFamily="34" charset="0"/>
              </a:rPr>
              <a:t>Powszechna Deklaracja Praw Człowieka z 1948 r.</a:t>
            </a:r>
          </a:p>
          <a:p>
            <a:pPr marL="1143000" lvl="2" indent="-228600" algn="just">
              <a:lnSpc>
                <a:spcPct val="150000"/>
              </a:lnSpc>
              <a:spcBef>
                <a:spcPts val="0"/>
              </a:spcBef>
              <a:buFont typeface="Wingdings" panose="05000000000000000000" pitchFamily="2" charset="2"/>
              <a:buChar char=""/>
            </a:pPr>
            <a:r>
              <a:rPr lang="pl-PL" sz="1400" b="1" dirty="0">
                <a:solidFill>
                  <a:srgbClr val="FFC000"/>
                </a:solidFill>
                <a:effectLst/>
                <a:latin typeface="Arial" panose="020B0604020202020204" pitchFamily="34" charset="0"/>
                <a:ea typeface="Calibri" panose="020F0502020204030204" pitchFamily="34" charset="0"/>
                <a:cs typeface="Arial" panose="020B0604020202020204" pitchFamily="34" charset="0"/>
              </a:rPr>
              <a:t>Konwencja o Prawach Człowieka i Biomedycynie z 1997 r.</a:t>
            </a:r>
          </a:p>
          <a:p>
            <a:pPr marL="1143000" lvl="2" indent="-228600" algn="just">
              <a:lnSpc>
                <a:spcPct val="150000"/>
              </a:lnSpc>
              <a:spcBef>
                <a:spcPts val="0"/>
              </a:spcBef>
              <a:buFont typeface="Wingdings" panose="05000000000000000000" pitchFamily="2" charset="2"/>
              <a:buChar char=""/>
            </a:pPr>
            <a:r>
              <a:rPr lang="pl-PL" sz="1400" b="1" dirty="0">
                <a:solidFill>
                  <a:srgbClr val="FFC000"/>
                </a:solidFill>
                <a:effectLst/>
                <a:latin typeface="Arial" panose="020B0604020202020204" pitchFamily="34" charset="0"/>
                <a:ea typeface="Calibri" panose="020F0502020204030204" pitchFamily="34" charset="0"/>
                <a:cs typeface="Arial" panose="020B0604020202020204" pitchFamily="34" charset="0"/>
              </a:rPr>
              <a:t>Konwencja o Europolu z 1995 r.</a:t>
            </a:r>
          </a:p>
          <a:p>
            <a:pPr marL="1143000" lvl="2" indent="-228600" algn="just">
              <a:lnSpc>
                <a:spcPct val="150000"/>
              </a:lnSpc>
              <a:spcBef>
                <a:spcPts val="0"/>
              </a:spcBef>
              <a:buFont typeface="Wingdings" panose="05000000000000000000" pitchFamily="2" charset="2"/>
              <a:buChar char=""/>
            </a:pPr>
            <a:r>
              <a:rPr lang="pl-PL" sz="1400" b="1" dirty="0">
                <a:solidFill>
                  <a:srgbClr val="FFC000"/>
                </a:solidFill>
                <a:effectLst/>
                <a:latin typeface="Arial" panose="020B0604020202020204" pitchFamily="34" charset="0"/>
                <a:ea typeface="Calibri" panose="020F0502020204030204" pitchFamily="34" charset="0"/>
                <a:cs typeface="Arial" panose="020B0604020202020204" pitchFamily="34" charset="0"/>
              </a:rPr>
              <a:t>Wspólnotowa Karta Podstawowych Praw Socjalnych Pracowników</a:t>
            </a:r>
          </a:p>
          <a:p>
            <a:pPr marL="1143000" lvl="2" indent="-228600" algn="just">
              <a:lnSpc>
                <a:spcPct val="150000"/>
              </a:lnSpc>
              <a:spcBef>
                <a:spcPts val="0"/>
              </a:spcBef>
              <a:buFont typeface="Wingdings" panose="05000000000000000000" pitchFamily="2" charset="2"/>
              <a:buChar char=""/>
            </a:pPr>
            <a:r>
              <a:rPr lang="pl-PL" sz="1400" b="1" dirty="0">
                <a:solidFill>
                  <a:srgbClr val="FFC000"/>
                </a:solidFill>
                <a:effectLst/>
                <a:latin typeface="Arial" panose="020B0604020202020204" pitchFamily="34" charset="0"/>
                <a:ea typeface="Calibri" panose="020F0502020204030204" pitchFamily="34" charset="0"/>
                <a:cs typeface="Arial" panose="020B0604020202020204" pitchFamily="34" charset="0"/>
              </a:rPr>
              <a:t>Europejska Karta Socjalna </a:t>
            </a:r>
          </a:p>
          <a:p>
            <a:pPr marL="342900" lvl="0" indent="-342900" algn="just">
              <a:lnSpc>
                <a:spcPct val="150000"/>
              </a:lnSpc>
              <a:spcBef>
                <a:spcPts val="0"/>
              </a:spcBef>
              <a:buFont typeface="Wingdings" panose="05000000000000000000" pitchFamily="2" charset="2"/>
              <a:buChar char=""/>
            </a:pPr>
            <a:r>
              <a:rPr lang="pl-PL" sz="1400" b="1" dirty="0">
                <a:solidFill>
                  <a:srgbClr val="FFC000"/>
                </a:solidFill>
                <a:effectLst/>
                <a:latin typeface="Arial" panose="020B0604020202020204" pitchFamily="34" charset="0"/>
                <a:ea typeface="Calibri" panose="020F0502020204030204" pitchFamily="34" charset="0"/>
                <a:cs typeface="Arial" panose="020B0604020202020204" pitchFamily="34" charset="0"/>
              </a:rPr>
              <a:t>Akty prawa pochodnego np. dotycząca ochrony danych osobowych, równości kobiet i mężczyzn</a:t>
            </a:r>
          </a:p>
          <a:p>
            <a:pPr algn="just">
              <a:lnSpc>
                <a:spcPct val="150000"/>
              </a:lnSpc>
              <a:spcBef>
                <a:spcPts val="0"/>
              </a:spcBef>
            </a:pPr>
            <a:r>
              <a:rPr lang="pl-PL" sz="1400" b="1" dirty="0">
                <a:solidFill>
                  <a:srgbClr val="FFC000"/>
                </a:solidFill>
                <a:effectLst/>
                <a:latin typeface="Arial" panose="020B0604020202020204" pitchFamily="34" charset="0"/>
                <a:ea typeface="Calibri" panose="020F0502020204030204" pitchFamily="34" charset="0"/>
                <a:cs typeface="Arial" panose="020B0604020202020204" pitchFamily="34" charset="0"/>
              </a:rPr>
              <a:t> </a:t>
            </a:r>
          </a:p>
          <a:p>
            <a:pPr marL="342900" lvl="0" indent="-342900" algn="just">
              <a:lnSpc>
                <a:spcPct val="150000"/>
              </a:lnSpc>
              <a:spcBef>
                <a:spcPts val="0"/>
              </a:spcBef>
              <a:buFont typeface="Symbol" panose="05050102010706020507" pitchFamily="18" charset="2"/>
              <a:buChar char=""/>
            </a:pPr>
            <a:r>
              <a:rPr lang="pl-PL" sz="1400" b="1" dirty="0">
                <a:solidFill>
                  <a:srgbClr val="FFC000"/>
                </a:solidFill>
                <a:effectLst/>
                <a:latin typeface="Arial" panose="020B0604020202020204" pitchFamily="34" charset="0"/>
                <a:ea typeface="Calibri" panose="020F0502020204030204" pitchFamily="34" charset="0"/>
                <a:cs typeface="Arial" panose="020B0604020202020204" pitchFamily="34" charset="0"/>
              </a:rPr>
              <a:t>Prawa, wolności i zasady – zróżnicowany charakter normatywny postanowień KPP</a:t>
            </a:r>
          </a:p>
          <a:p>
            <a:pPr>
              <a:lnSpc>
                <a:spcPct val="150000"/>
              </a:lnSpc>
              <a:spcBef>
                <a:spcPts val="0"/>
              </a:spcBef>
            </a:pPr>
            <a:endParaRPr lang="pl-PL" sz="1400" b="1" dirty="0">
              <a:solidFill>
                <a:srgbClr val="FFC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46390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4BC5832-1B1A-F420-FA1E-269712E57327}"/>
              </a:ext>
            </a:extLst>
          </p:cNvPr>
          <p:cNvSpPr>
            <a:spLocks noGrp="1"/>
          </p:cNvSpPr>
          <p:nvPr>
            <p:ph type="title"/>
          </p:nvPr>
        </p:nvSpPr>
        <p:spPr/>
        <p:txBody>
          <a:bodyPr/>
          <a:lstStyle/>
          <a:p>
            <a:r>
              <a:rPr lang="pl-PL" b="1" dirty="0">
                <a:solidFill>
                  <a:srgbClr val="FFC000"/>
                </a:solidFill>
                <a:latin typeface="Arial" panose="020B0604020202020204" pitchFamily="34" charset="0"/>
                <a:cs typeface="Arial" panose="020B0604020202020204" pitchFamily="34" charset="0"/>
              </a:rPr>
              <a:t>Zakres zastosowania KPP</a:t>
            </a:r>
          </a:p>
        </p:txBody>
      </p:sp>
      <p:sp>
        <p:nvSpPr>
          <p:cNvPr id="3" name="Symbol zastępczy zawartości 2">
            <a:extLst>
              <a:ext uri="{FF2B5EF4-FFF2-40B4-BE49-F238E27FC236}">
                <a16:creationId xmlns:a16="http://schemas.microsoft.com/office/drawing/2014/main" id="{18BC8BC6-C766-385E-EED0-C41FECBC57CD}"/>
              </a:ext>
            </a:extLst>
          </p:cNvPr>
          <p:cNvSpPr>
            <a:spLocks noGrp="1"/>
          </p:cNvSpPr>
          <p:nvPr>
            <p:ph idx="1"/>
          </p:nvPr>
        </p:nvSpPr>
        <p:spPr/>
        <p:txBody>
          <a:bodyPr/>
          <a:lstStyle/>
          <a:p>
            <a:pPr marL="0" indent="0" algn="ctr">
              <a:buNone/>
            </a:pPr>
            <a:r>
              <a:rPr lang="pl-PL" b="0" i="1" dirty="0">
                <a:solidFill>
                  <a:srgbClr val="FFC000"/>
                </a:solidFill>
                <a:effectLst/>
                <a:latin typeface="Arial" panose="020B0604020202020204" pitchFamily="34" charset="0"/>
                <a:cs typeface="Arial" panose="020B0604020202020204" pitchFamily="34" charset="0"/>
              </a:rPr>
              <a:t>Artykuł 51</a:t>
            </a:r>
          </a:p>
          <a:p>
            <a:pPr marL="0" indent="0" algn="ctr">
              <a:buNone/>
            </a:pPr>
            <a:r>
              <a:rPr lang="pl-PL" b="1" i="0" dirty="0">
                <a:solidFill>
                  <a:srgbClr val="FFC000"/>
                </a:solidFill>
                <a:effectLst/>
                <a:latin typeface="Arial" panose="020B0604020202020204" pitchFamily="34" charset="0"/>
                <a:cs typeface="Arial" panose="020B0604020202020204" pitchFamily="34" charset="0"/>
              </a:rPr>
              <a:t>Zakres zastosowania</a:t>
            </a:r>
          </a:p>
          <a:p>
            <a:pPr marL="0" indent="0" algn="just">
              <a:buNone/>
            </a:pPr>
            <a:r>
              <a:rPr lang="pl-PL" b="0" i="0" dirty="0">
                <a:solidFill>
                  <a:srgbClr val="FFC000"/>
                </a:solidFill>
                <a:effectLst/>
                <a:latin typeface="Arial" panose="020B0604020202020204" pitchFamily="34" charset="0"/>
                <a:cs typeface="Arial" panose="020B0604020202020204" pitchFamily="34" charset="0"/>
              </a:rPr>
              <a:t>1.   Postanowienia niniejszej Karty mają zastosowanie do instytucji, organów i jednostek organizacyjnych Unii przy poszanowaniu zasady pomocniczości oraz do Państw Członkowskich </a:t>
            </a:r>
            <a:r>
              <a:rPr lang="pl-PL" b="1" i="0" dirty="0">
                <a:solidFill>
                  <a:srgbClr val="FFFF00"/>
                </a:solidFill>
                <a:effectLst/>
                <a:latin typeface="Arial" panose="020B0604020202020204" pitchFamily="34" charset="0"/>
                <a:cs typeface="Arial" panose="020B0604020202020204" pitchFamily="34" charset="0"/>
              </a:rPr>
              <a:t>wyłącznie w zakresie, w jakim stosują one prawo Unii. </a:t>
            </a:r>
            <a:r>
              <a:rPr lang="pl-PL" b="0" i="0" dirty="0">
                <a:solidFill>
                  <a:srgbClr val="FFC000"/>
                </a:solidFill>
                <a:effectLst/>
                <a:latin typeface="Arial" panose="020B0604020202020204" pitchFamily="34" charset="0"/>
                <a:cs typeface="Arial" panose="020B0604020202020204" pitchFamily="34" charset="0"/>
              </a:rPr>
              <a:t>Szanują one zatem prawa, przestrzegają zasad i popierają ich stosowanie zgodnie ze swymi odpowiednimi uprawnieniami i w poszanowaniu granic kompetencji Unii powierzonych jej w Traktatach.</a:t>
            </a:r>
          </a:p>
          <a:p>
            <a:pPr marL="0" indent="0" algn="just">
              <a:buNone/>
            </a:pPr>
            <a:r>
              <a:rPr lang="pl-PL" b="0" i="0" dirty="0">
                <a:solidFill>
                  <a:srgbClr val="FFC000"/>
                </a:solidFill>
                <a:effectLst/>
                <a:latin typeface="Arial" panose="020B0604020202020204" pitchFamily="34" charset="0"/>
                <a:cs typeface="Arial" panose="020B0604020202020204" pitchFamily="34" charset="0"/>
              </a:rPr>
              <a:t>2.   Niniejsza Karta nie rozszerza zakresu zastosowania prawa Unii poza kompetencje Unii, nie ustanawia nowych kompetencji ani zadań Unii, ani też nie zmienia kompetencji i zadań określonych w Traktatach.</a:t>
            </a:r>
          </a:p>
          <a:p>
            <a:endParaRPr lang="pl-PL" dirty="0">
              <a:solidFill>
                <a:srgbClr val="FFC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140334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551636A-96BA-7736-1602-9EBE5E0586CE}"/>
              </a:ext>
            </a:extLst>
          </p:cNvPr>
          <p:cNvSpPr>
            <a:spLocks noGrp="1"/>
          </p:cNvSpPr>
          <p:nvPr>
            <p:ph type="title"/>
          </p:nvPr>
        </p:nvSpPr>
        <p:spPr/>
        <p:txBody>
          <a:bodyPr/>
          <a:lstStyle/>
          <a:p>
            <a:r>
              <a:rPr lang="pl-PL" b="1" dirty="0">
                <a:solidFill>
                  <a:srgbClr val="FFC000"/>
                </a:solidFill>
                <a:latin typeface="Arial" panose="020B0604020202020204" pitchFamily="34" charset="0"/>
                <a:cs typeface="Arial" panose="020B0604020202020204" pitchFamily="34" charset="0"/>
              </a:rPr>
              <a:t>Zakres zastosowania KPP</a:t>
            </a:r>
            <a:endParaRPr lang="pl-PL" dirty="0"/>
          </a:p>
        </p:txBody>
      </p:sp>
      <p:sp>
        <p:nvSpPr>
          <p:cNvPr id="3" name="Symbol zastępczy zawartości 2">
            <a:extLst>
              <a:ext uri="{FF2B5EF4-FFF2-40B4-BE49-F238E27FC236}">
                <a16:creationId xmlns:a16="http://schemas.microsoft.com/office/drawing/2014/main" id="{32711FFA-A5C1-4959-C6DA-52E87C5816C6}"/>
              </a:ext>
            </a:extLst>
          </p:cNvPr>
          <p:cNvSpPr>
            <a:spLocks noGrp="1"/>
          </p:cNvSpPr>
          <p:nvPr>
            <p:ph idx="1"/>
          </p:nvPr>
        </p:nvSpPr>
        <p:spPr/>
        <p:txBody>
          <a:bodyPr/>
          <a:lstStyle/>
          <a:p>
            <a:r>
              <a:rPr lang="pl-PL" b="1" dirty="0">
                <a:solidFill>
                  <a:srgbClr val="FFC000"/>
                </a:solidFill>
                <a:latin typeface="Arial" panose="020B0604020202020204" pitchFamily="34" charset="0"/>
                <a:cs typeface="Arial" panose="020B0604020202020204" pitchFamily="34" charset="0"/>
              </a:rPr>
              <a:t>Zakres zastosowania KPP w doktrynie:</a:t>
            </a:r>
          </a:p>
          <a:p>
            <a:r>
              <a:rPr lang="pl-PL" sz="2000" dirty="0">
                <a:solidFill>
                  <a:srgbClr val="FFC000"/>
                </a:solidFill>
                <a:effectLst/>
                <a:latin typeface="Arial" panose="020B0604020202020204" pitchFamily="34" charset="0"/>
                <a:ea typeface="Calibri" panose="020F0502020204030204" pitchFamily="34" charset="0"/>
                <a:cs typeface="Times New Roman" panose="02020603050405020304" pitchFamily="18" charset="0"/>
              </a:rPr>
              <a:t>„Bizantyjskie konstrukcje dotyczące zakresu zastosowania unijnych praw podstawowych maja też negatywne konsekwencje w zakresie postrzegania UE przez jej obywateli” (</a:t>
            </a:r>
            <a:r>
              <a:rPr lang="pl-PL" sz="2000"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A. Frąckowiak-Adamska, O istocie praw wynikających z obywatelstwa UE, EPS 10/2012, s. 32.</a:t>
            </a:r>
          </a:p>
          <a:p>
            <a:r>
              <a:rPr lang="pl-PL" dirty="0">
                <a:solidFill>
                  <a:srgbClr val="FFC000"/>
                </a:solidFill>
                <a:latin typeface="Arial" panose="020B0604020202020204" pitchFamily="34" charset="0"/>
                <a:cs typeface="Arial" panose="020B0604020202020204" pitchFamily="34" charset="0"/>
              </a:rPr>
              <a:t>„Karta jest „cieniem” prawa UE. Oznacza to, że nie może być sytuacji, która podlega regulacji prawa UE, w której Karta nie miałaby zastosowania (…) Jednakże jak w przypadku każdego cienia, tak i tu nie wszystko jest czarno-białe. Są obszary, gdzie trudno stwierdzić wyraźnie, gdzie kończy się ciemność, a zaczyna jasność” (</a:t>
            </a:r>
            <a:r>
              <a:rPr lang="pl-PL" dirty="0" err="1">
                <a:solidFill>
                  <a:srgbClr val="FFC000"/>
                </a:solidFill>
                <a:latin typeface="Arial" panose="020B0604020202020204" pitchFamily="34" charset="0"/>
                <a:cs typeface="Arial" panose="020B0604020202020204" pitchFamily="34" charset="0"/>
              </a:rPr>
              <a:t>Koen</a:t>
            </a:r>
            <a:r>
              <a:rPr lang="pl-PL" dirty="0">
                <a:solidFill>
                  <a:srgbClr val="FFC000"/>
                </a:solidFill>
                <a:latin typeface="Arial" panose="020B0604020202020204" pitchFamily="34" charset="0"/>
                <a:cs typeface="Arial" panose="020B0604020202020204" pitchFamily="34" charset="0"/>
              </a:rPr>
              <a:t> </a:t>
            </a:r>
            <a:r>
              <a:rPr lang="pl-PL" dirty="0" err="1">
                <a:solidFill>
                  <a:srgbClr val="FFC000"/>
                </a:solidFill>
                <a:latin typeface="Arial" panose="020B0604020202020204" pitchFamily="34" charset="0"/>
                <a:cs typeface="Arial" panose="020B0604020202020204" pitchFamily="34" charset="0"/>
              </a:rPr>
              <a:t>Lenaerts</a:t>
            </a:r>
            <a:r>
              <a:rPr lang="pl-PL" dirty="0">
                <a:solidFill>
                  <a:srgbClr val="FFC000"/>
                </a:solidFill>
                <a:latin typeface="Arial" panose="020B0604020202020204" pitchFamily="34" charset="0"/>
                <a:cs typeface="Arial" panose="020B0604020202020204" pitchFamily="34" charset="0"/>
              </a:rPr>
              <a:t>, Aby Karta praw podstawowych UE była rzeczywistością dla wszystkich: 10 lat odkąd Karta jest prawnie wiążąca, EPS nr 2/2020, s. 4)</a:t>
            </a:r>
          </a:p>
          <a:p>
            <a:pPr marL="0" indent="0">
              <a:buNone/>
            </a:pPr>
            <a:endParaRPr lang="pl-PL" dirty="0"/>
          </a:p>
        </p:txBody>
      </p:sp>
    </p:spTree>
    <p:extLst>
      <p:ext uri="{BB962C8B-B14F-4D97-AF65-F5344CB8AC3E}">
        <p14:creationId xmlns:p14="http://schemas.microsoft.com/office/powerpoint/2010/main" val="31955893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FB9FF9E-92E6-C996-2847-F1751A8F52A3}"/>
              </a:ext>
            </a:extLst>
          </p:cNvPr>
          <p:cNvSpPr>
            <a:spLocks noGrp="1"/>
          </p:cNvSpPr>
          <p:nvPr>
            <p:ph type="title"/>
          </p:nvPr>
        </p:nvSpPr>
        <p:spPr/>
        <p:txBody>
          <a:bodyPr/>
          <a:lstStyle/>
          <a:p>
            <a:r>
              <a:rPr lang="pl-PL" b="1" dirty="0">
                <a:solidFill>
                  <a:srgbClr val="FFC000"/>
                </a:solidFill>
                <a:latin typeface="Arial" panose="020B0604020202020204" pitchFamily="34" charset="0"/>
                <a:cs typeface="Arial" panose="020B0604020202020204" pitchFamily="34" charset="0"/>
              </a:rPr>
              <a:t>Zakres zastosowania KPP</a:t>
            </a:r>
            <a:endParaRPr lang="pl-PL" dirty="0"/>
          </a:p>
        </p:txBody>
      </p:sp>
      <p:sp>
        <p:nvSpPr>
          <p:cNvPr id="3" name="Symbol zastępczy zawartości 2">
            <a:extLst>
              <a:ext uri="{FF2B5EF4-FFF2-40B4-BE49-F238E27FC236}">
                <a16:creationId xmlns:a16="http://schemas.microsoft.com/office/drawing/2014/main" id="{672F5393-8993-3D1F-47B2-85B816086C9D}"/>
              </a:ext>
            </a:extLst>
          </p:cNvPr>
          <p:cNvSpPr>
            <a:spLocks noGrp="1"/>
          </p:cNvSpPr>
          <p:nvPr>
            <p:ph idx="1"/>
          </p:nvPr>
        </p:nvSpPr>
        <p:spPr/>
        <p:txBody>
          <a:bodyPr>
            <a:normAutofit fontScale="92500"/>
          </a:bodyPr>
          <a:lstStyle/>
          <a:p>
            <a:pPr algn="just"/>
            <a:r>
              <a:rPr lang="pl-PL" sz="1800" b="1" dirty="0">
                <a:solidFill>
                  <a:srgbClr val="FFC000"/>
                </a:solidFill>
                <a:effectLst/>
                <a:latin typeface="Arial" panose="020B0604020202020204" pitchFamily="34" charset="0"/>
                <a:ea typeface="Calibri" panose="020F0502020204030204" pitchFamily="34" charset="0"/>
                <a:cs typeface="Times New Roman" panose="02020603050405020304" pitchFamily="18" charset="0"/>
              </a:rPr>
              <a:t>Wyrok C-617/10 </a:t>
            </a:r>
            <a:r>
              <a:rPr lang="pl-PL" sz="1800" b="1" dirty="0" err="1">
                <a:solidFill>
                  <a:srgbClr val="FFC000"/>
                </a:solidFill>
                <a:effectLst/>
                <a:latin typeface="Arial" panose="020B0604020202020204" pitchFamily="34" charset="0"/>
                <a:ea typeface="Calibri" panose="020F0502020204030204" pitchFamily="34" charset="0"/>
                <a:cs typeface="Times New Roman" panose="02020603050405020304" pitchFamily="18" charset="0"/>
              </a:rPr>
              <a:t>Aklagaren</a:t>
            </a:r>
            <a:r>
              <a:rPr lang="pl-PL" sz="1800" b="1" dirty="0">
                <a:solidFill>
                  <a:srgbClr val="FFC000"/>
                </a:solidFill>
                <a:effectLst/>
                <a:latin typeface="Arial" panose="020B0604020202020204" pitchFamily="34" charset="0"/>
                <a:ea typeface="Calibri" panose="020F0502020204030204" pitchFamily="34" charset="0"/>
                <a:cs typeface="Times New Roman" panose="02020603050405020304" pitchFamily="18" charset="0"/>
              </a:rPr>
              <a:t> p. Hansonowi </a:t>
            </a:r>
            <a:r>
              <a:rPr lang="pl-PL" sz="1800" b="1" dirty="0" err="1">
                <a:solidFill>
                  <a:srgbClr val="FFC000"/>
                </a:solidFill>
                <a:effectLst/>
                <a:latin typeface="Arial" panose="020B0604020202020204" pitchFamily="34" charset="0"/>
                <a:ea typeface="Calibri" panose="020F0502020204030204" pitchFamily="34" charset="0"/>
                <a:cs typeface="Times New Roman" panose="02020603050405020304" pitchFamily="18" charset="0"/>
              </a:rPr>
              <a:t>Akerbergowi</a:t>
            </a:r>
            <a:r>
              <a:rPr lang="pl-PL" sz="1800" b="1" dirty="0">
                <a:solidFill>
                  <a:srgbClr val="FFC000"/>
                </a:solidFill>
                <a:effectLst/>
                <a:latin typeface="Arial" panose="020B0604020202020204" pitchFamily="34" charset="0"/>
                <a:ea typeface="Calibri" panose="020F0502020204030204" pitchFamily="34" charset="0"/>
                <a:cs typeface="Times New Roman" panose="02020603050405020304" pitchFamily="18" charset="0"/>
              </a:rPr>
              <a:t> </a:t>
            </a:r>
            <a:r>
              <a:rPr lang="pl-PL" sz="1800" b="1" dirty="0" err="1">
                <a:solidFill>
                  <a:srgbClr val="FFC000"/>
                </a:solidFill>
                <a:effectLst/>
                <a:latin typeface="Arial" panose="020B0604020202020204" pitchFamily="34" charset="0"/>
                <a:ea typeface="Calibri" panose="020F0502020204030204" pitchFamily="34" charset="0"/>
                <a:cs typeface="Times New Roman" panose="02020603050405020304" pitchFamily="18" charset="0"/>
              </a:rPr>
              <a:t>Franssonowi</a:t>
            </a:r>
            <a:r>
              <a:rPr lang="pl-PL" sz="1800" b="1" dirty="0">
                <a:solidFill>
                  <a:srgbClr val="FFC000"/>
                </a:solidFill>
                <a:effectLst/>
                <a:latin typeface="Arial" panose="020B0604020202020204" pitchFamily="34" charset="0"/>
                <a:ea typeface="Calibri" panose="020F0502020204030204" pitchFamily="34" charset="0"/>
                <a:cs typeface="Times New Roman" panose="02020603050405020304" pitchFamily="18" charset="0"/>
              </a:rPr>
              <a:t> z 2013 r. </a:t>
            </a:r>
            <a:endParaRPr lang="pl-PL" sz="1800"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pl-PL" sz="1800" dirty="0">
              <a:solidFill>
                <a:srgbClr val="FFC000"/>
              </a:solidFill>
              <a:effectLst/>
              <a:latin typeface="Arial" panose="020B0604020202020204" pitchFamily="34" charset="0"/>
              <a:ea typeface="Times New Roman" panose="02020603050405020304" pitchFamily="18" charset="0"/>
            </a:endParaRPr>
          </a:p>
          <a:p>
            <a:pPr algn="just"/>
            <a:r>
              <a:rPr lang="pl-PL" sz="1800" dirty="0">
                <a:solidFill>
                  <a:srgbClr val="FFC000"/>
                </a:solidFill>
                <a:effectLst/>
                <a:latin typeface="Arial" panose="020B0604020202020204" pitchFamily="34" charset="0"/>
                <a:ea typeface="Times New Roman" panose="02020603050405020304" pitchFamily="18" charset="0"/>
              </a:rPr>
              <a:t>27      Jak z tego wynika, </a:t>
            </a:r>
            <a:r>
              <a:rPr lang="pl-PL" sz="1800" b="1" dirty="0">
                <a:solidFill>
                  <a:srgbClr val="FFC000"/>
                </a:solidFill>
                <a:effectLst/>
                <a:latin typeface="Arial" panose="020B0604020202020204" pitchFamily="34" charset="0"/>
                <a:ea typeface="Times New Roman" panose="02020603050405020304" pitchFamily="18" charset="0"/>
              </a:rPr>
              <a:t>dodatkowe zobowiązania podatkowe i postępowanie karnoskarbowe, a więc tego rodzaju środki, jak stosowane wobec oskarżonego w sprawie głównej z powodu nieprawdziwych informacji podanych przez niego w odniesieniu do podatku VAT, stanowią wykonanie art. 2, art. 250 ust. 1 i art. 273 dyrektywy 2006/112</a:t>
            </a:r>
            <a:r>
              <a:rPr lang="pl-PL" sz="1800" dirty="0">
                <a:solidFill>
                  <a:srgbClr val="FFC000"/>
                </a:solidFill>
                <a:effectLst/>
                <a:latin typeface="Arial" panose="020B0604020202020204" pitchFamily="34" charset="0"/>
                <a:ea typeface="Times New Roman" panose="02020603050405020304" pitchFamily="18" charset="0"/>
              </a:rPr>
              <a:t> (dawniej art. 2 i 22 szóstej dyrektywy) oraz art. 325 TFUE, a zatem akt stosowania prawa Unii w rozumieniu art. 51 ust. 1 karty.</a:t>
            </a:r>
            <a:endParaRPr lang="pl-PL" sz="1800" dirty="0">
              <a:solidFill>
                <a:srgbClr val="FFC000"/>
              </a:solidFill>
              <a:effectLst/>
              <a:latin typeface="Times New Roman" panose="02020603050405020304" pitchFamily="18" charset="0"/>
              <a:ea typeface="Times New Roman" panose="02020603050405020304" pitchFamily="18" charset="0"/>
            </a:endParaRPr>
          </a:p>
          <a:p>
            <a:pPr algn="just"/>
            <a:r>
              <a:rPr lang="pl-PL" sz="1800" dirty="0">
                <a:solidFill>
                  <a:srgbClr val="FFC000"/>
                </a:solidFill>
                <a:effectLst/>
                <a:latin typeface="Arial" panose="020B0604020202020204" pitchFamily="34" charset="0"/>
                <a:ea typeface="Times New Roman" panose="02020603050405020304" pitchFamily="18" charset="0"/>
              </a:rPr>
              <a:t>28      </a:t>
            </a:r>
            <a:r>
              <a:rPr lang="pl-PL" sz="1800" b="1" u="sng" dirty="0">
                <a:solidFill>
                  <a:srgbClr val="FFC000"/>
                </a:solidFill>
                <a:effectLst/>
                <a:latin typeface="Arial" panose="020B0604020202020204" pitchFamily="34" charset="0"/>
                <a:ea typeface="Times New Roman" panose="02020603050405020304" pitchFamily="18" charset="0"/>
              </a:rPr>
              <a:t>Okoliczność, że przepisy krajowe służące za podstawę tych zobowiązań podatkowych i postępowania karnego nie zostały wydane w celu transpozycji dyrektywy 2006/112, nie podważa powyższego wniosku</a:t>
            </a:r>
            <a:r>
              <a:rPr lang="pl-PL" sz="1800" dirty="0">
                <a:solidFill>
                  <a:srgbClr val="FFC000"/>
                </a:solidFill>
                <a:effectLst/>
                <a:latin typeface="Arial" panose="020B0604020202020204" pitchFamily="34" charset="0"/>
                <a:ea typeface="Times New Roman" panose="02020603050405020304" pitchFamily="18" charset="0"/>
              </a:rPr>
              <a:t>, ponieważ ich zastosowanie stanowi sankcję za naruszenie przepisów owej dyrektywy, ma więc na celu wypełnienie nałożonego na państwa członkowskie w traktatach obowiązku skutecznego sankcjonowania działań mogących naruszać interesy finansowe Unii.</a:t>
            </a:r>
            <a:endParaRPr lang="pl-PL" sz="1800" dirty="0">
              <a:solidFill>
                <a:srgbClr val="FFC000"/>
              </a:solidFill>
              <a:effectLst/>
              <a:latin typeface="Times New Roman" panose="02020603050405020304" pitchFamily="18" charset="0"/>
              <a:ea typeface="Times New Roman" panose="02020603050405020304" pitchFamily="18" charset="0"/>
            </a:endParaRPr>
          </a:p>
          <a:p>
            <a:endParaRPr lang="pl-PL" dirty="0">
              <a:solidFill>
                <a:srgbClr val="FFC000"/>
              </a:solidFill>
            </a:endParaRPr>
          </a:p>
        </p:txBody>
      </p:sp>
    </p:spTree>
    <p:extLst>
      <p:ext uri="{BB962C8B-B14F-4D97-AF65-F5344CB8AC3E}">
        <p14:creationId xmlns:p14="http://schemas.microsoft.com/office/powerpoint/2010/main" val="18182049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CD2C1B0-C2C7-6134-81F1-62E1611ADF1B}"/>
              </a:ext>
            </a:extLst>
          </p:cNvPr>
          <p:cNvSpPr>
            <a:spLocks noGrp="1"/>
          </p:cNvSpPr>
          <p:nvPr>
            <p:ph type="title"/>
          </p:nvPr>
        </p:nvSpPr>
        <p:spPr/>
        <p:txBody>
          <a:bodyPr/>
          <a:lstStyle/>
          <a:p>
            <a:r>
              <a:rPr lang="pl-PL" b="1" dirty="0">
                <a:solidFill>
                  <a:srgbClr val="FFC000"/>
                </a:solidFill>
                <a:latin typeface="Arial" panose="020B0604020202020204" pitchFamily="34" charset="0"/>
                <a:cs typeface="Arial" panose="020B0604020202020204" pitchFamily="34" charset="0"/>
              </a:rPr>
              <a:t>Zakres zastosowania KPP</a:t>
            </a:r>
            <a:endParaRPr lang="pl-PL" dirty="0"/>
          </a:p>
        </p:txBody>
      </p:sp>
      <p:sp>
        <p:nvSpPr>
          <p:cNvPr id="3" name="Symbol zastępczy zawartości 2">
            <a:extLst>
              <a:ext uri="{FF2B5EF4-FFF2-40B4-BE49-F238E27FC236}">
                <a16:creationId xmlns:a16="http://schemas.microsoft.com/office/drawing/2014/main" id="{9B587479-71D0-168A-6230-B833EA681B67}"/>
              </a:ext>
            </a:extLst>
          </p:cNvPr>
          <p:cNvSpPr>
            <a:spLocks noGrp="1"/>
          </p:cNvSpPr>
          <p:nvPr>
            <p:ph idx="1"/>
          </p:nvPr>
        </p:nvSpPr>
        <p:spPr/>
        <p:txBody>
          <a:bodyPr/>
          <a:lstStyle/>
          <a:p>
            <a:pPr algn="just">
              <a:lnSpc>
                <a:spcPct val="115000"/>
              </a:lnSpc>
              <a:spcAft>
                <a:spcPts val="1000"/>
              </a:spcAft>
            </a:pPr>
            <a:r>
              <a:rPr lang="pl-PL" sz="1800" b="1" u="sng" dirty="0">
                <a:solidFill>
                  <a:srgbClr val="FFC000"/>
                </a:solidFill>
                <a:effectLst/>
                <a:latin typeface="Arial" panose="020B0604020202020204" pitchFamily="34" charset="0"/>
                <a:ea typeface="Calibri" panose="020F0502020204030204" pitchFamily="34" charset="0"/>
                <a:cs typeface="Times New Roman" panose="02020603050405020304" pitchFamily="18" charset="0"/>
              </a:rPr>
              <a:t>Niemiecki FTK w odpowiedzi na wyrok </a:t>
            </a:r>
            <a:r>
              <a:rPr lang="pl-PL" sz="1800" b="1" u="sng" dirty="0" err="1">
                <a:solidFill>
                  <a:srgbClr val="FFC000"/>
                </a:solidFill>
                <a:effectLst/>
                <a:latin typeface="Arial" panose="020B0604020202020204" pitchFamily="34" charset="0"/>
                <a:ea typeface="Calibri" panose="020F0502020204030204" pitchFamily="34" charset="0"/>
                <a:cs typeface="Times New Roman" panose="02020603050405020304" pitchFamily="18" charset="0"/>
              </a:rPr>
              <a:t>Fransson</a:t>
            </a:r>
            <a:r>
              <a:rPr lang="pl-PL" sz="1800" b="1" u="sng" dirty="0">
                <a:solidFill>
                  <a:srgbClr val="FFC000"/>
                </a:solidFill>
                <a:effectLst/>
                <a:latin typeface="Arial" panose="020B0604020202020204" pitchFamily="34" charset="0"/>
                <a:ea typeface="Calibri" panose="020F0502020204030204" pitchFamily="34" charset="0"/>
                <a:cs typeface="Times New Roman" panose="02020603050405020304" pitchFamily="18" charset="0"/>
              </a:rPr>
              <a:t> (wyrok z 4 kwietnia 2013 r.)</a:t>
            </a:r>
            <a:endParaRPr lang="pl-PL" sz="1800"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endParaRPr lang="pl-PL" sz="1800"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pl-PL" sz="1800" dirty="0">
                <a:solidFill>
                  <a:srgbClr val="FFC000"/>
                </a:solidFill>
                <a:effectLst/>
                <a:latin typeface="Arial" panose="020B0604020202020204" pitchFamily="34" charset="0"/>
                <a:ea typeface="Calibri" panose="020F0502020204030204" pitchFamily="34" charset="0"/>
                <a:cs typeface="Times New Roman" panose="02020603050405020304" pitchFamily="18" charset="0"/>
              </a:rPr>
              <a:t>Nie zaakceptuje tendencji rozszerzania kompetencji UE w zakresie ochrony praw podstawowych przez stosowanie karty do obszarów słabo powiązanych z prawem UE</a:t>
            </a:r>
            <a:endParaRPr lang="pl-PL" sz="1800"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endParaRPr>
          </a:p>
          <a:p>
            <a:endParaRPr lang="pl-PL" dirty="0"/>
          </a:p>
        </p:txBody>
      </p:sp>
    </p:spTree>
    <p:extLst>
      <p:ext uri="{BB962C8B-B14F-4D97-AF65-F5344CB8AC3E}">
        <p14:creationId xmlns:p14="http://schemas.microsoft.com/office/powerpoint/2010/main" val="129951576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Jon">
  <a:themeElements>
    <a:clrScheme name="J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J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J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docProps/app.xml><?xml version="1.0" encoding="utf-8"?>
<Properties xmlns="http://schemas.openxmlformats.org/officeDocument/2006/extended-properties" xmlns:vt="http://schemas.openxmlformats.org/officeDocument/2006/docPropsVTypes">
  <Template>Ion</Template>
  <TotalTime>133</TotalTime>
  <Words>3404</Words>
  <Application>Microsoft Office PowerPoint</Application>
  <PresentationFormat>Panoramiczny</PresentationFormat>
  <Paragraphs>158</Paragraphs>
  <Slides>31</Slides>
  <Notes>0</Notes>
  <HiddenSlides>0</HiddenSlides>
  <MMClips>0</MMClips>
  <ScaleCrop>false</ScaleCrop>
  <HeadingPairs>
    <vt:vector size="6" baseType="variant">
      <vt:variant>
        <vt:lpstr>Używane czcionki</vt:lpstr>
      </vt:variant>
      <vt:variant>
        <vt:i4>8</vt:i4>
      </vt:variant>
      <vt:variant>
        <vt:lpstr>Motyw</vt:lpstr>
      </vt:variant>
      <vt:variant>
        <vt:i4>1</vt:i4>
      </vt:variant>
      <vt:variant>
        <vt:lpstr>Tytuły slajdów</vt:lpstr>
      </vt:variant>
      <vt:variant>
        <vt:i4>31</vt:i4>
      </vt:variant>
    </vt:vector>
  </HeadingPairs>
  <TitlesOfParts>
    <vt:vector size="40" baseType="lpstr">
      <vt:lpstr>Arial</vt:lpstr>
      <vt:lpstr>Calibri</vt:lpstr>
      <vt:lpstr>Century Gothic</vt:lpstr>
      <vt:lpstr>Open Sans</vt:lpstr>
      <vt:lpstr>Symbol</vt:lpstr>
      <vt:lpstr>Times New Roman</vt:lpstr>
      <vt:lpstr>Wingdings</vt:lpstr>
      <vt:lpstr>Wingdings 3</vt:lpstr>
      <vt:lpstr>Jon</vt:lpstr>
      <vt:lpstr>Karta Praw Podstawowych UE</vt:lpstr>
      <vt:lpstr>Wprowadzenie</vt:lpstr>
      <vt:lpstr>Wprowadzenie</vt:lpstr>
      <vt:lpstr>Wprowadzenie</vt:lpstr>
      <vt:lpstr>Wprowadzenie</vt:lpstr>
      <vt:lpstr>Zakres zastosowania KPP</vt:lpstr>
      <vt:lpstr>Zakres zastosowania KPP</vt:lpstr>
      <vt:lpstr>Zakres zastosowania KPP</vt:lpstr>
      <vt:lpstr>Zakres zastosowania KPP</vt:lpstr>
      <vt:lpstr>Zakres zastosowania KPP</vt:lpstr>
      <vt:lpstr>Zakres zastosowania KPP</vt:lpstr>
      <vt:lpstr>Zakres zastosowania KPP</vt:lpstr>
      <vt:lpstr>Zakres zastosowania KPP</vt:lpstr>
      <vt:lpstr>Zakres zastosowania KPP</vt:lpstr>
      <vt:lpstr>Zakres zastosowania KPP</vt:lpstr>
      <vt:lpstr>Zakres zastosowania KPP</vt:lpstr>
      <vt:lpstr>Zakres zastosowania KPP</vt:lpstr>
      <vt:lpstr>Zakres zastosowania KPP</vt:lpstr>
      <vt:lpstr>Zakres zastosowania KPP</vt:lpstr>
      <vt:lpstr>Zakres zastosowania KPP</vt:lpstr>
      <vt:lpstr>Zakres zastosowania KPP</vt:lpstr>
      <vt:lpstr>Zakres zastosowania KPP</vt:lpstr>
      <vt:lpstr>Zakres zastosowania KPP</vt:lpstr>
      <vt:lpstr>Zakres zastosowania KPP</vt:lpstr>
      <vt:lpstr>Zakres zastosowania KPP</vt:lpstr>
      <vt:lpstr>Zakres zastosowania KPP</vt:lpstr>
      <vt:lpstr>Zakres zastosowania</vt:lpstr>
      <vt:lpstr>Zakres zastosowania KPP</vt:lpstr>
      <vt:lpstr>Zakres zastosowania KPP</vt:lpstr>
      <vt:lpstr>KPP w orzecznictwie polskich organów i sądów</vt:lpstr>
      <vt:lpstr>KPP w orzecznictwie polskich organów i sądów</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Karta Praw Podstawowych UE</dc:title>
  <dc:creator>monika.niedzwiedz75@outlook.com</dc:creator>
  <cp:lastModifiedBy>monika.niedzwiedz75@outlook.com</cp:lastModifiedBy>
  <cp:revision>1</cp:revision>
  <dcterms:created xsi:type="dcterms:W3CDTF">2023-01-24T21:30:38Z</dcterms:created>
  <dcterms:modified xsi:type="dcterms:W3CDTF">2023-01-26T18:11:42Z</dcterms:modified>
</cp:coreProperties>
</file>