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s://shorturl.at/rtLX5" TargetMode="External"/><Relationship Id="rId5" Type="http://schemas.openxmlformats.org/officeDocument/2006/relationships/image" Target="../media/image5.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shorturl.at/rtLX5" TargetMode="External"/><Relationship Id="rId5" Type="http://schemas.openxmlformats.org/officeDocument/2006/relationships/image" Target="../media/image5.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s://shorturl.at/rtLX5" TargetMode="External"/><Relationship Id="rId5" Type="http://schemas.openxmlformats.org/officeDocument/2006/relationships/image" Target="../media/image5.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png"/><Relationship Id="rId12"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9.jp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shorturl.at/rtLX5" TargetMode="External"/><Relationship Id="rId5" Type="http://schemas.openxmlformats.org/officeDocument/2006/relationships/image" Target="../media/image5.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shorturl.at/rtLX5" TargetMode="External"/><Relationship Id="rId5" Type="http://schemas.openxmlformats.org/officeDocument/2006/relationships/image" Target="../media/image5.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shorturl.at/rtLX5" TargetMode="External"/><Relationship Id="rId5" Type="http://schemas.openxmlformats.org/officeDocument/2006/relationships/image" Target="../media/image5.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shorturl.at/rtLX5" TargetMode="External"/><Relationship Id="rId5" Type="http://schemas.openxmlformats.org/officeDocument/2006/relationships/image" Target="../media/image5.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s://shorturl.at/rtLX5" TargetMode="External"/><Relationship Id="rId5" Type="http://schemas.openxmlformats.org/officeDocument/2006/relationships/image" Target="../media/image5.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4" name="Google Shape;84;p13"/>
          <p:cNvSpPr/>
          <p:nvPr/>
        </p:nvSpPr>
        <p:spPr>
          <a:xfrm>
            <a:off x="0" y="1"/>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5" name="Google Shape;85;p13"/>
          <p:cNvSpPr/>
          <p:nvPr/>
        </p:nvSpPr>
        <p:spPr>
          <a:xfrm>
            <a:off x="305" y="0"/>
            <a:ext cx="12191695" cy="6858000"/>
          </a:xfrm>
          <a:prstGeom prst="rect">
            <a:avLst/>
          </a:prstGeom>
          <a:gradFill>
            <a:gsLst>
              <a:gs pos="0">
                <a:srgbClr val="70AD47">
                  <a:alpha val="20000"/>
                </a:srgbClr>
              </a:gs>
              <a:gs pos="16000">
                <a:srgbClr val="70AD47">
                  <a:alpha val="20000"/>
                </a:srgbClr>
              </a:gs>
              <a:gs pos="85000">
                <a:srgbClr val="4472C4">
                  <a:alpha val="40000"/>
                </a:srgbClr>
              </a:gs>
              <a:gs pos="100000">
                <a:srgbClr val="4472C4">
                  <a:alpha val="40000"/>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86" name="Google Shape;86;p13"/>
          <p:cNvGrpSpPr/>
          <p:nvPr/>
        </p:nvGrpSpPr>
        <p:grpSpPr>
          <a:xfrm>
            <a:off x="1303402" y="3985"/>
            <a:ext cx="9772765" cy="6858000"/>
            <a:chOff x="1303402" y="3985"/>
            <a:chExt cx="9772765" cy="6858000"/>
          </a:xfrm>
        </p:grpSpPr>
        <p:sp>
          <p:nvSpPr>
            <p:cNvPr id="87" name="Google Shape;87;p13"/>
            <p:cNvSpPr/>
            <p:nvPr/>
          </p:nvSpPr>
          <p:spPr>
            <a:xfrm>
              <a:off x="1560551" y="3985"/>
              <a:ext cx="9313016" cy="6858000"/>
            </a:xfrm>
            <a:custGeom>
              <a:avLst/>
              <a:gdLst/>
              <a:ahLst/>
              <a:cxnLst/>
              <a:rect l="l" t="t" r="r" b="b"/>
              <a:pathLst>
                <a:path w="9313016" h="6858000" extrusionOk="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8" name="Google Shape;88;p13"/>
            <p:cNvSpPr/>
            <p:nvPr/>
          </p:nvSpPr>
          <p:spPr>
            <a:xfrm>
              <a:off x="1659468" y="3985"/>
              <a:ext cx="9065550" cy="6858000"/>
            </a:xfrm>
            <a:custGeom>
              <a:avLst/>
              <a:gdLst/>
              <a:ahLst/>
              <a:cxnLst/>
              <a:rect l="l" t="t" r="r" b="b"/>
              <a:pathLst>
                <a:path w="9065550" h="6858000" extrusionOk="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9" name="Google Shape;89;p13"/>
            <p:cNvSpPr/>
            <p:nvPr/>
          </p:nvSpPr>
          <p:spPr>
            <a:xfrm>
              <a:off x="1648217" y="3985"/>
              <a:ext cx="9088051" cy="6858000"/>
            </a:xfrm>
            <a:custGeom>
              <a:avLst/>
              <a:gdLst/>
              <a:ahLst/>
              <a:cxnLst/>
              <a:rect l="l" t="t" r="r" b="b"/>
              <a:pathLst>
                <a:path w="9088051" h="6858000" extrusionOk="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0" name="Google Shape;90;p13"/>
            <p:cNvSpPr/>
            <p:nvPr/>
          </p:nvSpPr>
          <p:spPr>
            <a:xfrm>
              <a:off x="1629061" y="3985"/>
              <a:ext cx="9107210" cy="6858000"/>
            </a:xfrm>
            <a:custGeom>
              <a:avLst/>
              <a:gdLst/>
              <a:ahLst/>
              <a:cxnLst/>
              <a:rect l="l" t="t" r="r" b="b"/>
              <a:pathLst>
                <a:path w="9107210" h="6858000" extrusionOk="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1" name="Google Shape;91;p13"/>
            <p:cNvSpPr/>
            <p:nvPr/>
          </p:nvSpPr>
          <p:spPr>
            <a:xfrm>
              <a:off x="1303402" y="3985"/>
              <a:ext cx="9767847" cy="6858000"/>
            </a:xfrm>
            <a:custGeom>
              <a:avLst/>
              <a:gdLst/>
              <a:ahLst/>
              <a:cxnLst/>
              <a:rect l="l" t="t" r="r" b="b"/>
              <a:pathLst>
                <a:path w="9767847" h="6858000" extrusionOk="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lt1">
                <a:alpha val="5098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2" name="Google Shape;92;p13"/>
            <p:cNvSpPr/>
            <p:nvPr/>
          </p:nvSpPr>
          <p:spPr>
            <a:xfrm>
              <a:off x="1318434" y="3985"/>
              <a:ext cx="9747620" cy="6858000"/>
            </a:xfrm>
            <a:custGeom>
              <a:avLst/>
              <a:gdLst/>
              <a:ahLst/>
              <a:cxnLst/>
              <a:rect l="l" t="t" r="r" b="b"/>
              <a:pathLst>
                <a:path w="9747620" h="6858000" extrusionOk="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3" name="Google Shape;93;p13"/>
            <p:cNvSpPr/>
            <p:nvPr/>
          </p:nvSpPr>
          <p:spPr>
            <a:xfrm>
              <a:off x="1308320" y="3985"/>
              <a:ext cx="9767847" cy="6858000"/>
            </a:xfrm>
            <a:custGeom>
              <a:avLst/>
              <a:gdLst/>
              <a:ahLst/>
              <a:cxnLst/>
              <a:rect l="l" t="t" r="r" b="b"/>
              <a:pathLst>
                <a:path w="9767847" h="6858000" extrusionOk="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lt1">
                <a:alpha val="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94" name="Google Shape;94;p13"/>
          <p:cNvSpPr txBox="1"/>
          <p:nvPr/>
        </p:nvSpPr>
        <p:spPr>
          <a:xfrm>
            <a:off x="472718" y="1480954"/>
            <a:ext cx="11246258" cy="291901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000000"/>
              </a:buClr>
              <a:buSzPts val="3600"/>
              <a:buFont typeface="Calibri"/>
              <a:buNone/>
            </a:pPr>
            <a:r>
              <a:rPr lang="en-GB" sz="3600" b="0" i="0" u="none" strike="noStrike" cap="none">
                <a:solidFill>
                  <a:srgbClr val="000000"/>
                </a:solidFill>
                <a:latin typeface="Calibri"/>
                <a:ea typeface="Calibri"/>
                <a:cs typeface="Calibri"/>
                <a:sym typeface="Calibri"/>
              </a:rPr>
              <a:t>ONLIFE: Empower hybrid Competences for Onlife Adaptable Teaching in School Education in times of pandemic</a:t>
            </a:r>
            <a:endParaRPr/>
          </a:p>
          <a:p>
            <a:pPr marL="0" marR="0" lvl="0" indent="0" algn="ctr" rtl="0">
              <a:lnSpc>
                <a:spcPct val="90000"/>
              </a:lnSpc>
              <a:spcBef>
                <a:spcPts val="0"/>
              </a:spcBef>
              <a:spcAft>
                <a:spcPts val="0"/>
              </a:spcAft>
              <a:buClr>
                <a:srgbClr val="000000"/>
              </a:buClr>
              <a:buSzPts val="3600"/>
              <a:buFont typeface="Calibri"/>
              <a:buNone/>
            </a:pPr>
            <a:r>
              <a:rPr lang="en-GB" sz="3600" b="0" i="0" u="none" strike="noStrike" cap="none">
                <a:solidFill>
                  <a:srgbClr val="000000"/>
                </a:solidFill>
                <a:latin typeface="Calibri"/>
                <a:ea typeface="Calibri"/>
                <a:cs typeface="Calibri"/>
                <a:sym typeface="Calibri"/>
              </a:rPr>
              <a:t>ONLIFE- Final Event -  Brussels</a:t>
            </a:r>
            <a:endParaRPr/>
          </a:p>
          <a:p>
            <a:pPr marL="0" marR="0" lvl="0" indent="0" algn="ctr" rtl="0">
              <a:lnSpc>
                <a:spcPct val="90000"/>
              </a:lnSpc>
              <a:spcBef>
                <a:spcPts val="0"/>
              </a:spcBef>
              <a:spcAft>
                <a:spcPts val="0"/>
              </a:spcAft>
              <a:buClr>
                <a:srgbClr val="0C0C0C"/>
              </a:buClr>
              <a:buSzPts val="2000"/>
              <a:buFont typeface="Calibri"/>
              <a:buNone/>
            </a:pPr>
            <a:r>
              <a:rPr lang="en-GB" sz="2000" b="0" i="0" u="none" strike="noStrike" cap="none">
                <a:solidFill>
                  <a:srgbClr val="0C0C0C"/>
                </a:solidFill>
                <a:latin typeface="Calibri"/>
                <a:ea typeface="Calibri"/>
                <a:cs typeface="Calibri"/>
                <a:sym typeface="Calibri"/>
              </a:rPr>
              <a:t>3 May 2023, European Parliament</a:t>
            </a:r>
            <a:endParaRPr/>
          </a:p>
          <a:p>
            <a:pPr marL="0" marR="0" lvl="0" indent="0" algn="ctr" rtl="0">
              <a:lnSpc>
                <a:spcPct val="90000"/>
              </a:lnSpc>
              <a:spcBef>
                <a:spcPts val="0"/>
              </a:spcBef>
              <a:spcAft>
                <a:spcPts val="0"/>
              </a:spcAft>
              <a:buClr>
                <a:srgbClr val="0C0C0C"/>
              </a:buClr>
              <a:buSzPts val="2000"/>
              <a:buFont typeface="Calibri"/>
              <a:buNone/>
            </a:pPr>
            <a:r>
              <a:rPr lang="en-GB" sz="2000" b="0" i="0" u="none" strike="noStrike" cap="none">
                <a:solidFill>
                  <a:srgbClr val="0C0C0C"/>
                </a:solidFill>
                <a:latin typeface="Calibri"/>
                <a:ea typeface="Calibri"/>
                <a:cs typeface="Calibri"/>
                <a:sym typeface="Calibri"/>
              </a:rPr>
              <a:t>Reference Number: 2020-1-PL01-KA226-SCH-095529</a:t>
            </a:r>
            <a:endParaRPr/>
          </a:p>
        </p:txBody>
      </p:sp>
      <p:sp>
        <p:nvSpPr>
          <p:cNvPr id="95" name="Google Shape;95;p13"/>
          <p:cNvSpPr txBox="1"/>
          <p:nvPr/>
        </p:nvSpPr>
        <p:spPr>
          <a:xfrm>
            <a:off x="472719" y="4141747"/>
            <a:ext cx="11246258" cy="1550168"/>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3200"/>
              <a:buFont typeface="Arial"/>
              <a:buNone/>
            </a:pPr>
            <a:r>
              <a:rPr lang="en-GB" sz="3200" b="1" i="0" u="none" strike="noStrike" cap="none">
                <a:solidFill>
                  <a:srgbClr val="000000"/>
                </a:solidFill>
                <a:latin typeface="Calibri"/>
                <a:ea typeface="Calibri"/>
                <a:cs typeface="Calibri"/>
                <a:sym typeface="Calibri"/>
              </a:rPr>
              <a:t>Title: Guidebook “Pattern for enhancing digital technologies in School Education”</a:t>
            </a:r>
            <a:endParaRPr/>
          </a:p>
          <a:p>
            <a:pPr marL="0" marR="0" lvl="0" indent="0" algn="l" rtl="0">
              <a:lnSpc>
                <a:spcPct val="90000"/>
              </a:lnSpc>
              <a:spcBef>
                <a:spcPts val="1000"/>
              </a:spcBef>
              <a:spcAft>
                <a:spcPts val="0"/>
              </a:spcAft>
              <a:buClr>
                <a:srgbClr val="000000"/>
              </a:buClr>
              <a:buSzPts val="3200"/>
              <a:buFont typeface="Arial"/>
              <a:buNone/>
            </a:pPr>
            <a:r>
              <a:rPr lang="en-GB" sz="3200" b="1" i="0" u="none" strike="noStrike" cap="none">
                <a:solidFill>
                  <a:srgbClr val="000000"/>
                </a:solidFill>
                <a:latin typeface="Calibri"/>
                <a:ea typeface="Calibri"/>
                <a:cs typeface="Calibri"/>
                <a:sym typeface="Calibri"/>
              </a:rPr>
              <a:t>Presenter: Prof. Karl Donert, EUROGEO</a:t>
            </a:r>
            <a:endParaRPr/>
          </a:p>
        </p:txBody>
      </p:sp>
      <p:pic>
        <p:nvPicPr>
          <p:cNvPr id="96" name="Google Shape;96;p13"/>
          <p:cNvPicPr preferRelativeResize="0"/>
          <p:nvPr/>
        </p:nvPicPr>
        <p:blipFill rotWithShape="1">
          <a:blip r:embed="rId3">
            <a:alphaModFix/>
          </a:blip>
          <a:srcRect/>
          <a:stretch/>
        </p:blipFill>
        <p:spPr>
          <a:xfrm>
            <a:off x="7964485" y="5656406"/>
            <a:ext cx="4004092" cy="927987"/>
          </a:xfrm>
          <a:prstGeom prst="rect">
            <a:avLst/>
          </a:prstGeom>
          <a:noFill/>
          <a:ln>
            <a:noFill/>
          </a:ln>
        </p:spPr>
      </p:pic>
      <p:sp>
        <p:nvSpPr>
          <p:cNvPr id="97" name="Google Shape;97;p13"/>
          <p:cNvSpPr txBox="1"/>
          <p:nvPr/>
        </p:nvSpPr>
        <p:spPr>
          <a:xfrm>
            <a:off x="292621" y="5928709"/>
            <a:ext cx="7479377" cy="69249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44546A"/>
              </a:buClr>
              <a:buSzPts val="1300"/>
              <a:buFont typeface="Arial"/>
              <a:buNone/>
            </a:pPr>
            <a:r>
              <a:rPr lang="en-GB" sz="1300" b="0" i="0" u="none" strike="noStrike" cap="none">
                <a:solidFill>
                  <a:srgbClr val="44546A"/>
                </a:solidFill>
                <a:latin typeface="Arial"/>
                <a:ea typeface="Arial"/>
                <a:cs typeface="Arial"/>
                <a:sym typeface="Arial"/>
              </a:rPr>
              <a:t>This project has been funded with support from the European Commission. This PowerPoint reflects the views only of the author, and the Commission cannot be held responsible for any use which may be made of the information contained herein.</a:t>
            </a:r>
            <a:endParaRPr/>
          </a:p>
        </p:txBody>
      </p:sp>
      <p:pic>
        <p:nvPicPr>
          <p:cNvPr id="98" name="Google Shape;98;p13"/>
          <p:cNvPicPr preferRelativeResize="0"/>
          <p:nvPr/>
        </p:nvPicPr>
        <p:blipFill rotWithShape="1">
          <a:blip r:embed="rId4">
            <a:alphaModFix/>
          </a:blip>
          <a:srcRect/>
          <a:stretch/>
        </p:blipFill>
        <p:spPr>
          <a:xfrm>
            <a:off x="5220495" y="49388"/>
            <a:ext cx="1750704" cy="17437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22"/>
          <p:cNvPicPr preferRelativeResize="0"/>
          <p:nvPr/>
        </p:nvPicPr>
        <p:blipFill rotWithShape="1">
          <a:blip r:embed="rId3">
            <a:alphaModFix/>
          </a:blip>
          <a:srcRect/>
          <a:stretch/>
        </p:blipFill>
        <p:spPr>
          <a:xfrm>
            <a:off x="9579392" y="313187"/>
            <a:ext cx="2612075" cy="605374"/>
          </a:xfrm>
          <a:prstGeom prst="rect">
            <a:avLst/>
          </a:prstGeom>
          <a:noFill/>
          <a:ln>
            <a:noFill/>
          </a:ln>
        </p:spPr>
      </p:pic>
      <p:sp>
        <p:nvSpPr>
          <p:cNvPr id="188" name="Google Shape;188;p22"/>
          <p:cNvSpPr txBox="1">
            <a:spLocks noGrp="1"/>
          </p:cNvSpPr>
          <p:nvPr>
            <p:ph type="title"/>
          </p:nvPr>
        </p:nvSpPr>
        <p:spPr>
          <a:xfrm>
            <a:off x="1881966" y="163287"/>
            <a:ext cx="5394816" cy="1326326"/>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4000"/>
              <a:buFont typeface="Calibri"/>
              <a:buNone/>
            </a:pPr>
            <a:r>
              <a:rPr lang="en-GB" sz="4000">
                <a:solidFill>
                  <a:schemeClr val="dk2"/>
                </a:solidFill>
              </a:rPr>
              <a:t>Recommendations</a:t>
            </a:r>
            <a:r>
              <a:rPr lang="en-GB" sz="4000" b="1">
                <a:solidFill>
                  <a:schemeClr val="dk2"/>
                </a:solidFill>
              </a:rPr>
              <a:t> </a:t>
            </a:r>
            <a:br>
              <a:rPr lang="en-GB" sz="3200" b="1">
                <a:solidFill>
                  <a:schemeClr val="dk2"/>
                </a:solidFill>
              </a:rPr>
            </a:br>
            <a:r>
              <a:rPr lang="en-GB" sz="3200" b="1"/>
              <a:t>staff preparation and training</a:t>
            </a:r>
            <a:endParaRPr sz="3200" b="1">
              <a:solidFill>
                <a:schemeClr val="dk2"/>
              </a:solidFill>
            </a:endParaRPr>
          </a:p>
        </p:txBody>
      </p:sp>
      <p:pic>
        <p:nvPicPr>
          <p:cNvPr id="189" name="Google Shape;189;p22"/>
          <p:cNvPicPr preferRelativeResize="0"/>
          <p:nvPr/>
        </p:nvPicPr>
        <p:blipFill rotWithShape="1">
          <a:blip r:embed="rId4">
            <a:alphaModFix/>
          </a:blip>
          <a:srcRect/>
          <a:stretch/>
        </p:blipFill>
        <p:spPr>
          <a:xfrm>
            <a:off x="510767" y="239832"/>
            <a:ext cx="1162550" cy="1157964"/>
          </a:xfrm>
          <a:prstGeom prst="rect">
            <a:avLst/>
          </a:prstGeom>
          <a:noFill/>
          <a:ln>
            <a:noFill/>
          </a:ln>
        </p:spPr>
      </p:pic>
      <p:sp>
        <p:nvSpPr>
          <p:cNvPr id="190" name="Google Shape;190;p22"/>
          <p:cNvSpPr txBox="1">
            <a:spLocks noGrp="1"/>
          </p:cNvSpPr>
          <p:nvPr>
            <p:ph type="body" idx="1"/>
          </p:nvPr>
        </p:nvSpPr>
        <p:spPr>
          <a:xfrm>
            <a:off x="838200" y="1825624"/>
            <a:ext cx="6357257" cy="465137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GB" sz="3200"/>
              <a:t>Change of philosophy – </a:t>
            </a:r>
            <a:r>
              <a:rPr lang="en-GB" sz="3200" b="1"/>
              <a:t>facilitate learning</a:t>
            </a:r>
            <a:endParaRPr/>
          </a:p>
          <a:p>
            <a:pPr marL="0" lvl="0" indent="0" algn="l" rtl="0">
              <a:lnSpc>
                <a:spcPct val="90000"/>
              </a:lnSpc>
              <a:spcBef>
                <a:spcPts val="1000"/>
              </a:spcBef>
              <a:spcAft>
                <a:spcPts val="0"/>
              </a:spcAft>
              <a:buClr>
                <a:schemeClr val="dk1"/>
              </a:buClr>
              <a:buSzPts val="3200"/>
              <a:buNone/>
            </a:pPr>
            <a:r>
              <a:rPr lang="en-GB" sz="3200" b="1"/>
              <a:t>Professional development</a:t>
            </a:r>
            <a:r>
              <a:rPr lang="en-GB" sz="3200"/>
              <a:t> needed</a:t>
            </a:r>
            <a:endParaRPr/>
          </a:p>
          <a:p>
            <a:pPr marL="0" lvl="0" indent="0" algn="l" rtl="0">
              <a:lnSpc>
                <a:spcPct val="90000"/>
              </a:lnSpc>
              <a:spcBef>
                <a:spcPts val="1000"/>
              </a:spcBef>
              <a:spcAft>
                <a:spcPts val="0"/>
              </a:spcAft>
              <a:buClr>
                <a:schemeClr val="dk1"/>
              </a:buClr>
              <a:buSzPts val="3200"/>
              <a:buNone/>
            </a:pPr>
            <a:r>
              <a:rPr lang="en-GB" sz="3200"/>
              <a:t>Revise initial teacher </a:t>
            </a:r>
            <a:r>
              <a:rPr lang="en-GB" sz="3200" b="1"/>
              <a:t>training </a:t>
            </a:r>
            <a:r>
              <a:rPr lang="en-GB" sz="3200"/>
              <a:t>courses</a:t>
            </a:r>
            <a:endParaRPr/>
          </a:p>
          <a:p>
            <a:pPr marL="0" lvl="0" indent="0" algn="l" rtl="0">
              <a:lnSpc>
                <a:spcPct val="90000"/>
              </a:lnSpc>
              <a:spcBef>
                <a:spcPts val="1000"/>
              </a:spcBef>
              <a:spcAft>
                <a:spcPts val="0"/>
              </a:spcAft>
              <a:buClr>
                <a:schemeClr val="dk1"/>
              </a:buClr>
              <a:buSzPts val="3200"/>
              <a:buNone/>
            </a:pPr>
            <a:r>
              <a:rPr lang="en-GB" sz="3200"/>
              <a:t>Ensure </a:t>
            </a:r>
            <a:r>
              <a:rPr lang="en-GB" sz="3200" b="1"/>
              <a:t>online support </a:t>
            </a:r>
            <a:r>
              <a:rPr lang="en-GB" sz="3200"/>
              <a:t>used </a:t>
            </a:r>
            <a:endParaRPr/>
          </a:p>
          <a:p>
            <a:pPr marL="0" lvl="0" indent="0" algn="l" rtl="0">
              <a:lnSpc>
                <a:spcPct val="90000"/>
              </a:lnSpc>
              <a:spcBef>
                <a:spcPts val="1000"/>
              </a:spcBef>
              <a:spcAft>
                <a:spcPts val="0"/>
              </a:spcAft>
              <a:buClr>
                <a:schemeClr val="dk1"/>
              </a:buClr>
              <a:buSzPts val="3200"/>
              <a:buNone/>
            </a:pPr>
            <a:r>
              <a:rPr lang="en-GB" sz="3200"/>
              <a:t>Develop </a:t>
            </a:r>
            <a:r>
              <a:rPr lang="en-GB" sz="3200" b="1"/>
              <a:t>digital pedagogy</a:t>
            </a:r>
            <a:endParaRPr/>
          </a:p>
          <a:p>
            <a:pPr marL="0" lvl="0" indent="0" algn="l" rtl="0">
              <a:lnSpc>
                <a:spcPct val="90000"/>
              </a:lnSpc>
              <a:spcBef>
                <a:spcPts val="1000"/>
              </a:spcBef>
              <a:spcAft>
                <a:spcPts val="0"/>
              </a:spcAft>
              <a:buClr>
                <a:schemeClr val="dk1"/>
              </a:buClr>
              <a:buSzPts val="3200"/>
              <a:buNone/>
            </a:pPr>
            <a:endParaRPr sz="3200"/>
          </a:p>
        </p:txBody>
      </p:sp>
      <p:pic>
        <p:nvPicPr>
          <p:cNvPr id="191" name="Google Shape;191;p22"/>
          <p:cNvPicPr preferRelativeResize="0"/>
          <p:nvPr/>
        </p:nvPicPr>
        <p:blipFill rotWithShape="1">
          <a:blip r:embed="rId5">
            <a:alphaModFix/>
          </a:blip>
          <a:srcRect/>
          <a:stretch/>
        </p:blipFill>
        <p:spPr>
          <a:xfrm>
            <a:off x="7358107" y="-1"/>
            <a:ext cx="4840941" cy="6858000"/>
          </a:xfrm>
          <a:prstGeom prst="rect">
            <a:avLst/>
          </a:prstGeom>
          <a:noFill/>
          <a:ln>
            <a:noFill/>
          </a:ln>
        </p:spPr>
      </p:pic>
      <p:sp>
        <p:nvSpPr>
          <p:cNvPr id="192" name="Google Shape;192;p22"/>
          <p:cNvSpPr txBox="1"/>
          <p:nvPr/>
        </p:nvSpPr>
        <p:spPr>
          <a:xfrm>
            <a:off x="1684729" y="6307127"/>
            <a:ext cx="398864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u="sng">
                <a:solidFill>
                  <a:schemeClr val="hlink"/>
                </a:solidFill>
                <a:latin typeface="Calibri"/>
                <a:ea typeface="Calibri"/>
                <a:cs typeface="Calibri"/>
                <a:sym typeface="Calibri"/>
                <a:hlinkClick r:id="rId6"/>
              </a:rPr>
              <a:t>https://shorturl.at/rtLX5</a:t>
            </a:r>
            <a:r>
              <a:rPr lang="en-GB" sz="2800">
                <a:solidFill>
                  <a:schemeClr val="dk1"/>
                </a:solidFill>
                <a:latin typeface="Calibri"/>
                <a:ea typeface="Calibri"/>
                <a:cs typeface="Calibri"/>
                <a:sym typeface="Calibri"/>
              </a:rPr>
              <a:t>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23"/>
          <p:cNvPicPr preferRelativeResize="0"/>
          <p:nvPr/>
        </p:nvPicPr>
        <p:blipFill rotWithShape="1">
          <a:blip r:embed="rId3">
            <a:alphaModFix/>
          </a:blip>
          <a:srcRect/>
          <a:stretch/>
        </p:blipFill>
        <p:spPr>
          <a:xfrm>
            <a:off x="9579392" y="313187"/>
            <a:ext cx="2612075" cy="605374"/>
          </a:xfrm>
          <a:prstGeom prst="rect">
            <a:avLst/>
          </a:prstGeom>
          <a:noFill/>
          <a:ln>
            <a:noFill/>
          </a:ln>
        </p:spPr>
      </p:pic>
      <p:sp>
        <p:nvSpPr>
          <p:cNvPr id="198" name="Google Shape;198;p23"/>
          <p:cNvSpPr txBox="1">
            <a:spLocks noGrp="1"/>
          </p:cNvSpPr>
          <p:nvPr>
            <p:ph type="title"/>
          </p:nvPr>
        </p:nvSpPr>
        <p:spPr>
          <a:xfrm>
            <a:off x="1881966" y="163287"/>
            <a:ext cx="5394816" cy="1326326"/>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4000"/>
              <a:buFont typeface="Calibri"/>
              <a:buNone/>
            </a:pPr>
            <a:r>
              <a:rPr lang="en-GB" sz="4000">
                <a:solidFill>
                  <a:schemeClr val="dk2"/>
                </a:solidFill>
              </a:rPr>
              <a:t>Recommendations</a:t>
            </a:r>
            <a:r>
              <a:rPr lang="en-GB" sz="4000" b="1">
                <a:solidFill>
                  <a:schemeClr val="dk2"/>
                </a:solidFill>
              </a:rPr>
              <a:t> </a:t>
            </a:r>
            <a:br>
              <a:rPr lang="en-GB" sz="3200" b="1">
                <a:solidFill>
                  <a:schemeClr val="dk2"/>
                </a:solidFill>
              </a:rPr>
            </a:br>
            <a:r>
              <a:rPr lang="en-GB" sz="3200" b="1"/>
              <a:t>student learning needs</a:t>
            </a:r>
            <a:endParaRPr sz="3200" b="1">
              <a:solidFill>
                <a:schemeClr val="dk2"/>
              </a:solidFill>
            </a:endParaRPr>
          </a:p>
        </p:txBody>
      </p:sp>
      <p:pic>
        <p:nvPicPr>
          <p:cNvPr id="199" name="Google Shape;199;p23"/>
          <p:cNvPicPr preferRelativeResize="0"/>
          <p:nvPr/>
        </p:nvPicPr>
        <p:blipFill rotWithShape="1">
          <a:blip r:embed="rId4">
            <a:alphaModFix/>
          </a:blip>
          <a:srcRect/>
          <a:stretch/>
        </p:blipFill>
        <p:spPr>
          <a:xfrm>
            <a:off x="510767" y="239832"/>
            <a:ext cx="1162550" cy="1157964"/>
          </a:xfrm>
          <a:prstGeom prst="rect">
            <a:avLst/>
          </a:prstGeom>
          <a:noFill/>
          <a:ln>
            <a:noFill/>
          </a:ln>
        </p:spPr>
      </p:pic>
      <p:sp>
        <p:nvSpPr>
          <p:cNvPr id="200" name="Google Shape;200;p23"/>
          <p:cNvSpPr txBox="1">
            <a:spLocks noGrp="1"/>
          </p:cNvSpPr>
          <p:nvPr>
            <p:ph type="body" idx="1"/>
          </p:nvPr>
        </p:nvSpPr>
        <p:spPr>
          <a:xfrm>
            <a:off x="838200" y="1655752"/>
            <a:ext cx="6357257" cy="4651375"/>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ct val="100000"/>
              <a:buNone/>
            </a:pPr>
            <a:r>
              <a:rPr lang="en-GB" dirty="0"/>
              <a:t>“</a:t>
            </a:r>
            <a:r>
              <a:rPr lang="en-GB" b="1" dirty="0"/>
              <a:t>Resilience and adaptability </a:t>
            </a:r>
            <a:r>
              <a:rPr lang="en-GB" dirty="0"/>
              <a:t>will be crucial for next generations.” </a:t>
            </a:r>
            <a:endParaRPr dirty="0"/>
          </a:p>
          <a:p>
            <a:pPr marL="0" lvl="0" indent="0" algn="l" rtl="0">
              <a:lnSpc>
                <a:spcPct val="90000"/>
              </a:lnSpc>
              <a:spcBef>
                <a:spcPts val="1000"/>
              </a:spcBef>
              <a:spcAft>
                <a:spcPts val="0"/>
              </a:spcAft>
              <a:buClr>
                <a:schemeClr val="dk1"/>
              </a:buClr>
              <a:buSzPct val="100000"/>
              <a:buNone/>
            </a:pPr>
            <a:r>
              <a:rPr lang="en-GB" dirty="0"/>
              <a:t>“Future employers will highly </a:t>
            </a:r>
            <a:r>
              <a:rPr lang="en-GB" b="1" dirty="0"/>
              <a:t>value creativity, communication, and collaboration</a:t>
            </a:r>
            <a:r>
              <a:rPr lang="en-GB" dirty="0"/>
              <a:t>, alongside </a:t>
            </a:r>
            <a:r>
              <a:rPr lang="en-GB" b="1" dirty="0"/>
              <a:t>empathy</a:t>
            </a:r>
            <a:r>
              <a:rPr lang="en-GB" dirty="0"/>
              <a:t> and </a:t>
            </a:r>
            <a:r>
              <a:rPr lang="en-GB" b="1" dirty="0"/>
              <a:t>emotional intelligence</a:t>
            </a:r>
            <a:r>
              <a:rPr lang="en-GB" dirty="0"/>
              <a:t>.”</a:t>
            </a:r>
            <a:endParaRPr dirty="0"/>
          </a:p>
          <a:p>
            <a:pPr marL="0" lvl="0" indent="0" algn="l" rtl="0">
              <a:lnSpc>
                <a:spcPct val="90000"/>
              </a:lnSpc>
              <a:spcBef>
                <a:spcPts val="1000"/>
              </a:spcBef>
              <a:spcAft>
                <a:spcPts val="0"/>
              </a:spcAft>
              <a:buClr>
                <a:schemeClr val="dk1"/>
              </a:buClr>
              <a:buSzPct val="100000"/>
              <a:buNone/>
            </a:pPr>
            <a:r>
              <a:rPr lang="en-GB" dirty="0"/>
              <a:t>…. “train students to …. harness the power of the collective through </a:t>
            </a:r>
            <a:r>
              <a:rPr lang="en-GB" b="1" dirty="0"/>
              <a:t>effective teamwork </a:t>
            </a:r>
            <a:r>
              <a:rPr lang="en-GB" dirty="0"/>
              <a:t>and global collaboration.” </a:t>
            </a:r>
            <a:endParaRPr dirty="0"/>
          </a:p>
          <a:p>
            <a:pPr marL="0" lvl="0" indent="0" algn="l" rtl="0">
              <a:lnSpc>
                <a:spcPct val="90000"/>
              </a:lnSpc>
              <a:spcBef>
                <a:spcPts val="1000"/>
              </a:spcBef>
              <a:spcAft>
                <a:spcPts val="0"/>
              </a:spcAft>
              <a:buClr>
                <a:schemeClr val="dk1"/>
              </a:buClr>
              <a:buSzPct val="100000"/>
              <a:buNone/>
            </a:pPr>
            <a:r>
              <a:rPr lang="en-GB" dirty="0"/>
              <a:t>….” skills essential to </a:t>
            </a:r>
            <a:r>
              <a:rPr lang="en-GB" b="1" dirty="0"/>
              <a:t>navigate</a:t>
            </a:r>
            <a:r>
              <a:rPr lang="en-GB" dirty="0"/>
              <a:t> the present pandemic—and to </a:t>
            </a:r>
            <a:r>
              <a:rPr lang="en-GB" b="1" dirty="0"/>
              <a:t>prepare</a:t>
            </a:r>
            <a:r>
              <a:rPr lang="en-GB" dirty="0"/>
              <a:t> for the next one.”</a:t>
            </a:r>
            <a:endParaRPr dirty="0"/>
          </a:p>
          <a:p>
            <a:pPr marL="0" lvl="0" indent="0" algn="l" rtl="0">
              <a:lnSpc>
                <a:spcPct val="90000"/>
              </a:lnSpc>
              <a:spcBef>
                <a:spcPts val="1000"/>
              </a:spcBef>
              <a:spcAft>
                <a:spcPts val="0"/>
              </a:spcAft>
              <a:buClr>
                <a:schemeClr val="dk1"/>
              </a:buClr>
              <a:buSzPct val="100000"/>
              <a:buNone/>
            </a:pPr>
            <a:r>
              <a:rPr lang="en-GB" sz="2400" dirty="0"/>
              <a:t>(</a:t>
            </a:r>
            <a:r>
              <a:rPr lang="en-GB" sz="2400" dirty="0" err="1"/>
              <a:t>d’Orville</a:t>
            </a:r>
            <a:r>
              <a:rPr lang="en-GB" sz="2400" dirty="0"/>
              <a:t>, 2020) </a:t>
            </a:r>
            <a:endParaRPr sz="3600" dirty="0"/>
          </a:p>
        </p:txBody>
      </p:sp>
      <p:pic>
        <p:nvPicPr>
          <p:cNvPr id="201" name="Google Shape;201;p23"/>
          <p:cNvPicPr preferRelativeResize="0"/>
          <p:nvPr/>
        </p:nvPicPr>
        <p:blipFill rotWithShape="1">
          <a:blip r:embed="rId5">
            <a:alphaModFix/>
          </a:blip>
          <a:srcRect/>
          <a:stretch/>
        </p:blipFill>
        <p:spPr>
          <a:xfrm>
            <a:off x="7358107" y="-1"/>
            <a:ext cx="4840941" cy="6858000"/>
          </a:xfrm>
          <a:prstGeom prst="rect">
            <a:avLst/>
          </a:prstGeom>
          <a:noFill/>
          <a:ln>
            <a:noFill/>
          </a:ln>
        </p:spPr>
      </p:pic>
      <p:sp>
        <p:nvSpPr>
          <p:cNvPr id="202" name="Google Shape;202;p23"/>
          <p:cNvSpPr txBox="1"/>
          <p:nvPr/>
        </p:nvSpPr>
        <p:spPr>
          <a:xfrm>
            <a:off x="1684729" y="6307127"/>
            <a:ext cx="398864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u="sng">
                <a:solidFill>
                  <a:schemeClr val="hlink"/>
                </a:solidFill>
                <a:latin typeface="Calibri"/>
                <a:ea typeface="Calibri"/>
                <a:cs typeface="Calibri"/>
                <a:sym typeface="Calibri"/>
                <a:hlinkClick r:id="rId6"/>
              </a:rPr>
              <a:t>https://shorturl.at/rtLX5</a:t>
            </a:r>
            <a:r>
              <a:rPr lang="en-GB" sz="2800">
                <a:solidFill>
                  <a:schemeClr val="dk1"/>
                </a:solidFill>
                <a:latin typeface="Calibri"/>
                <a:ea typeface="Calibri"/>
                <a:cs typeface="Calibri"/>
                <a:sym typeface="Calibri"/>
              </a:rPr>
              <a:t>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24"/>
          <p:cNvPicPr preferRelativeResize="0"/>
          <p:nvPr/>
        </p:nvPicPr>
        <p:blipFill rotWithShape="1">
          <a:blip r:embed="rId3">
            <a:alphaModFix/>
          </a:blip>
          <a:srcRect/>
          <a:stretch/>
        </p:blipFill>
        <p:spPr>
          <a:xfrm>
            <a:off x="9579392" y="313187"/>
            <a:ext cx="2612075" cy="605374"/>
          </a:xfrm>
          <a:prstGeom prst="rect">
            <a:avLst/>
          </a:prstGeom>
          <a:noFill/>
          <a:ln>
            <a:noFill/>
          </a:ln>
        </p:spPr>
      </p:pic>
      <p:sp>
        <p:nvSpPr>
          <p:cNvPr id="208" name="Google Shape;208;p24"/>
          <p:cNvSpPr txBox="1">
            <a:spLocks noGrp="1"/>
          </p:cNvSpPr>
          <p:nvPr>
            <p:ph type="title"/>
          </p:nvPr>
        </p:nvSpPr>
        <p:spPr>
          <a:xfrm>
            <a:off x="1881966" y="163287"/>
            <a:ext cx="5394816" cy="1326326"/>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4800"/>
              <a:buFont typeface="Calibri"/>
              <a:buNone/>
            </a:pPr>
            <a:r>
              <a:rPr lang="en-GB" sz="4800">
                <a:solidFill>
                  <a:schemeClr val="dk2"/>
                </a:solidFill>
              </a:rPr>
              <a:t>Post-pandemic futures</a:t>
            </a:r>
            <a:endParaRPr sz="4000" b="1">
              <a:solidFill>
                <a:schemeClr val="dk2"/>
              </a:solidFill>
            </a:endParaRPr>
          </a:p>
        </p:txBody>
      </p:sp>
      <p:pic>
        <p:nvPicPr>
          <p:cNvPr id="209" name="Google Shape;209;p24"/>
          <p:cNvPicPr preferRelativeResize="0"/>
          <p:nvPr/>
        </p:nvPicPr>
        <p:blipFill rotWithShape="1">
          <a:blip r:embed="rId4">
            <a:alphaModFix/>
          </a:blip>
          <a:srcRect/>
          <a:stretch/>
        </p:blipFill>
        <p:spPr>
          <a:xfrm>
            <a:off x="510767" y="239832"/>
            <a:ext cx="1162550" cy="1157964"/>
          </a:xfrm>
          <a:prstGeom prst="rect">
            <a:avLst/>
          </a:prstGeom>
          <a:noFill/>
          <a:ln>
            <a:noFill/>
          </a:ln>
        </p:spPr>
      </p:pic>
      <p:sp>
        <p:nvSpPr>
          <p:cNvPr id="210" name="Google Shape;210;p24"/>
          <p:cNvSpPr txBox="1">
            <a:spLocks noGrp="1"/>
          </p:cNvSpPr>
          <p:nvPr>
            <p:ph type="body" idx="1"/>
          </p:nvPr>
        </p:nvSpPr>
        <p:spPr>
          <a:xfrm>
            <a:off x="838200" y="1825624"/>
            <a:ext cx="6357257" cy="4651375"/>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Clr>
                <a:schemeClr val="dk1"/>
              </a:buClr>
              <a:buSzPct val="100000"/>
              <a:buNone/>
            </a:pPr>
            <a:r>
              <a:rPr lang="en-GB"/>
              <a:t>More resilient systems need </a:t>
            </a:r>
            <a:r>
              <a:rPr lang="en-GB" b="1"/>
              <a:t>technology</a:t>
            </a:r>
            <a:endParaRPr/>
          </a:p>
          <a:p>
            <a:pPr marL="0" lvl="0" indent="0" algn="l" rtl="0">
              <a:lnSpc>
                <a:spcPct val="90000"/>
              </a:lnSpc>
              <a:spcBef>
                <a:spcPts val="1000"/>
              </a:spcBef>
              <a:spcAft>
                <a:spcPts val="0"/>
              </a:spcAft>
              <a:buClr>
                <a:schemeClr val="dk1"/>
              </a:buClr>
              <a:buSzPct val="100000"/>
              <a:buNone/>
            </a:pPr>
            <a:r>
              <a:rPr lang="en-GB"/>
              <a:t>Stakeholders (parents, teachers, and authorities) must </a:t>
            </a:r>
            <a:r>
              <a:rPr lang="en-GB" b="1"/>
              <a:t>cooperate</a:t>
            </a:r>
            <a:endParaRPr/>
          </a:p>
          <a:p>
            <a:pPr marL="0" lvl="0" indent="0" algn="l" rtl="0">
              <a:lnSpc>
                <a:spcPct val="90000"/>
              </a:lnSpc>
              <a:spcBef>
                <a:spcPts val="1000"/>
              </a:spcBef>
              <a:spcAft>
                <a:spcPts val="0"/>
              </a:spcAft>
              <a:buClr>
                <a:schemeClr val="dk1"/>
              </a:buClr>
              <a:buSzPct val="100000"/>
              <a:buNone/>
            </a:pPr>
            <a:r>
              <a:rPr lang="en-GB"/>
              <a:t>Must prepare for </a:t>
            </a:r>
            <a:r>
              <a:rPr lang="en-GB" b="1"/>
              <a:t>future shocks</a:t>
            </a:r>
            <a:endParaRPr/>
          </a:p>
          <a:p>
            <a:pPr marL="0" lvl="0" indent="0" algn="l" rtl="0">
              <a:lnSpc>
                <a:spcPct val="90000"/>
              </a:lnSpc>
              <a:spcBef>
                <a:spcPts val="1000"/>
              </a:spcBef>
              <a:spcAft>
                <a:spcPts val="0"/>
              </a:spcAft>
              <a:buClr>
                <a:schemeClr val="dk1"/>
              </a:buClr>
              <a:buSzPct val="100000"/>
              <a:buNone/>
            </a:pPr>
            <a:r>
              <a:rPr lang="en-GB"/>
              <a:t>Need to develop more </a:t>
            </a:r>
            <a:r>
              <a:rPr lang="en-GB" b="1"/>
              <a:t>flexible curricula</a:t>
            </a:r>
            <a:endParaRPr/>
          </a:p>
          <a:p>
            <a:pPr marL="0" lvl="0" indent="0" algn="l" rtl="0">
              <a:lnSpc>
                <a:spcPct val="90000"/>
              </a:lnSpc>
              <a:spcBef>
                <a:spcPts val="1000"/>
              </a:spcBef>
              <a:spcAft>
                <a:spcPts val="0"/>
              </a:spcAft>
              <a:buClr>
                <a:schemeClr val="dk1"/>
              </a:buClr>
              <a:buSzPct val="100000"/>
              <a:buNone/>
            </a:pPr>
            <a:r>
              <a:rPr lang="en-GB"/>
              <a:t>Need exchanges between school and research – for </a:t>
            </a:r>
            <a:r>
              <a:rPr lang="en-GB" b="1"/>
              <a:t>data-driven decision making</a:t>
            </a:r>
            <a:endParaRPr/>
          </a:p>
          <a:p>
            <a:pPr marL="0" lvl="0" indent="0" algn="l" rtl="0">
              <a:lnSpc>
                <a:spcPct val="90000"/>
              </a:lnSpc>
              <a:spcBef>
                <a:spcPts val="1000"/>
              </a:spcBef>
              <a:spcAft>
                <a:spcPts val="0"/>
              </a:spcAft>
              <a:buClr>
                <a:schemeClr val="dk1"/>
              </a:buClr>
              <a:buSzPct val="100000"/>
              <a:buNone/>
            </a:pPr>
            <a:r>
              <a:rPr lang="en-GB" i="1"/>
              <a:t>“use the momentum to reconfigure learning environments to educate learners for their future, not our past” (OECD, 2021)</a:t>
            </a:r>
            <a:endParaRPr/>
          </a:p>
          <a:p>
            <a:pPr marL="0" lvl="0" indent="0" algn="l" rtl="0">
              <a:lnSpc>
                <a:spcPct val="90000"/>
              </a:lnSpc>
              <a:spcBef>
                <a:spcPts val="1000"/>
              </a:spcBef>
              <a:spcAft>
                <a:spcPts val="0"/>
              </a:spcAft>
              <a:buClr>
                <a:schemeClr val="dk1"/>
              </a:buClr>
              <a:buSzPct val="100000"/>
              <a:buNone/>
            </a:pPr>
            <a:endParaRPr/>
          </a:p>
        </p:txBody>
      </p:sp>
      <p:pic>
        <p:nvPicPr>
          <p:cNvPr id="211" name="Google Shape;211;p24"/>
          <p:cNvPicPr preferRelativeResize="0"/>
          <p:nvPr/>
        </p:nvPicPr>
        <p:blipFill rotWithShape="1">
          <a:blip r:embed="rId5">
            <a:alphaModFix/>
          </a:blip>
          <a:srcRect/>
          <a:stretch/>
        </p:blipFill>
        <p:spPr>
          <a:xfrm>
            <a:off x="7358107" y="-1"/>
            <a:ext cx="4840941" cy="6858000"/>
          </a:xfrm>
          <a:prstGeom prst="rect">
            <a:avLst/>
          </a:prstGeom>
          <a:noFill/>
          <a:ln>
            <a:noFill/>
          </a:ln>
        </p:spPr>
      </p:pic>
      <p:sp>
        <p:nvSpPr>
          <p:cNvPr id="212" name="Google Shape;212;p24"/>
          <p:cNvSpPr txBox="1"/>
          <p:nvPr/>
        </p:nvSpPr>
        <p:spPr>
          <a:xfrm>
            <a:off x="1684729" y="6307127"/>
            <a:ext cx="398864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u="sng">
                <a:solidFill>
                  <a:schemeClr val="hlink"/>
                </a:solidFill>
                <a:latin typeface="Calibri"/>
                <a:ea typeface="Calibri"/>
                <a:cs typeface="Calibri"/>
                <a:sym typeface="Calibri"/>
                <a:hlinkClick r:id="rId6"/>
              </a:rPr>
              <a:t>https://shorturl.at/rtLX5</a:t>
            </a:r>
            <a:r>
              <a:rPr lang="en-GB" sz="2800">
                <a:solidFill>
                  <a:schemeClr val="dk1"/>
                </a:solidFill>
                <a:latin typeface="Calibri"/>
                <a:ea typeface="Calibri"/>
                <a:cs typeface="Calibri"/>
                <a:sym typeface="Calibri"/>
              </a:rPr>
              <a: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6"/>
        <p:cNvGrpSpPr/>
        <p:nvPr/>
      </p:nvGrpSpPr>
      <p:grpSpPr>
        <a:xfrm>
          <a:off x="0" y="0"/>
          <a:ext cx="0" cy="0"/>
          <a:chOff x="0" y="0"/>
          <a:chExt cx="0" cy="0"/>
        </a:xfrm>
      </p:grpSpPr>
      <p:sp>
        <p:nvSpPr>
          <p:cNvPr id="217" name="Google Shape;217;p25"/>
          <p:cNvSpPr/>
          <p:nvPr/>
        </p:nvSpPr>
        <p:spPr>
          <a:xfrm>
            <a:off x="0" y="-11256"/>
            <a:ext cx="12192000" cy="6869256"/>
          </a:xfrm>
          <a:prstGeom prst="rect">
            <a:avLst/>
          </a:prstGeom>
          <a:solidFill>
            <a:srgbClr val="D8D8D8">
              <a:alpha val="6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18" name="Google Shape;218;p25"/>
          <p:cNvSpPr/>
          <p:nvPr/>
        </p:nvSpPr>
        <p:spPr>
          <a:xfrm>
            <a:off x="960120" y="990600"/>
            <a:ext cx="10271760" cy="4305300"/>
          </a:xfrm>
          <a:prstGeom prst="roundRect">
            <a:avLst>
              <a:gd name="adj" fmla="val 0"/>
            </a:avLst>
          </a:prstGeom>
          <a:solidFill>
            <a:srgbClr val="FFFFFF"/>
          </a:solidFill>
          <a:ln w="9525" cap="flat" cmpd="sng">
            <a:solidFill>
              <a:srgbClr val="C8CACA"/>
            </a:solidFill>
            <a:prstDash val="solid"/>
            <a:miter lim="800000"/>
            <a:headEnd type="none" w="sm" len="sm"/>
            <a:tailEnd type="none" w="sm" len="sm"/>
          </a:ln>
          <a:effectLst>
            <a:outerShdw blurRad="57150" dist="19050" dir="5400000" algn="t" rotWithShape="0">
              <a:srgbClr val="000000">
                <a:alpha val="6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19" name="Google Shape;219;p25"/>
          <p:cNvPicPr preferRelativeResize="0"/>
          <p:nvPr/>
        </p:nvPicPr>
        <p:blipFill rotWithShape="1">
          <a:blip r:embed="rId3">
            <a:alphaModFix/>
          </a:blip>
          <a:srcRect/>
          <a:stretch/>
        </p:blipFill>
        <p:spPr>
          <a:xfrm>
            <a:off x="1306513" y="4356100"/>
            <a:ext cx="2874963" cy="619125"/>
          </a:xfrm>
          <a:prstGeom prst="rect">
            <a:avLst/>
          </a:prstGeom>
          <a:noFill/>
          <a:ln>
            <a:noFill/>
          </a:ln>
        </p:spPr>
      </p:pic>
      <p:pic>
        <p:nvPicPr>
          <p:cNvPr id="220" name="Google Shape;220;p25" descr="Graphical user interface, application, PowerPoint&#10;&#10;Description automatically generated"/>
          <p:cNvPicPr preferRelativeResize="0"/>
          <p:nvPr/>
        </p:nvPicPr>
        <p:blipFill rotWithShape="1">
          <a:blip r:embed="rId4">
            <a:alphaModFix/>
          </a:blip>
          <a:srcRect l="32583" t="23253" r="55917" b="61629"/>
          <a:stretch/>
        </p:blipFill>
        <p:spPr>
          <a:xfrm>
            <a:off x="4244975" y="1309688"/>
            <a:ext cx="1801813" cy="1608138"/>
          </a:xfrm>
          <a:prstGeom prst="rect">
            <a:avLst/>
          </a:prstGeom>
          <a:noFill/>
          <a:ln>
            <a:noFill/>
          </a:ln>
        </p:spPr>
      </p:pic>
      <p:pic>
        <p:nvPicPr>
          <p:cNvPr id="221" name="Google Shape;221;p25" descr="A picture containing logo&#10;&#10;Description automatically generated"/>
          <p:cNvPicPr preferRelativeResize="0"/>
          <p:nvPr/>
        </p:nvPicPr>
        <p:blipFill rotWithShape="1">
          <a:blip r:embed="rId5">
            <a:alphaModFix/>
          </a:blip>
          <a:srcRect/>
          <a:stretch/>
        </p:blipFill>
        <p:spPr>
          <a:xfrm>
            <a:off x="4314193" y="3110706"/>
            <a:ext cx="1801813" cy="1992313"/>
          </a:xfrm>
          <a:prstGeom prst="rect">
            <a:avLst/>
          </a:prstGeom>
          <a:noFill/>
          <a:ln>
            <a:noFill/>
          </a:ln>
        </p:spPr>
      </p:pic>
      <p:pic>
        <p:nvPicPr>
          <p:cNvPr id="222" name="Google Shape;222;p25"/>
          <p:cNvPicPr preferRelativeResize="0"/>
          <p:nvPr/>
        </p:nvPicPr>
        <p:blipFill rotWithShape="1">
          <a:blip r:embed="rId6">
            <a:alphaModFix/>
          </a:blip>
          <a:srcRect/>
          <a:stretch/>
        </p:blipFill>
        <p:spPr>
          <a:xfrm>
            <a:off x="6497397" y="1194596"/>
            <a:ext cx="2339655" cy="823501"/>
          </a:xfrm>
          <a:prstGeom prst="rect">
            <a:avLst/>
          </a:prstGeom>
          <a:noFill/>
          <a:ln>
            <a:noFill/>
          </a:ln>
        </p:spPr>
      </p:pic>
      <p:pic>
        <p:nvPicPr>
          <p:cNvPr id="223" name="Google Shape;223;p25" descr="Universitat de Barcelona"/>
          <p:cNvPicPr preferRelativeResize="0"/>
          <p:nvPr/>
        </p:nvPicPr>
        <p:blipFill rotWithShape="1">
          <a:blip r:embed="rId7">
            <a:alphaModFix/>
          </a:blip>
          <a:srcRect/>
          <a:stretch/>
        </p:blipFill>
        <p:spPr>
          <a:xfrm>
            <a:off x="6426050" y="3168075"/>
            <a:ext cx="2587625" cy="798513"/>
          </a:xfrm>
          <a:prstGeom prst="rect">
            <a:avLst/>
          </a:prstGeom>
          <a:noFill/>
          <a:ln>
            <a:noFill/>
          </a:ln>
        </p:spPr>
      </p:pic>
      <p:pic>
        <p:nvPicPr>
          <p:cNvPr id="224" name="Google Shape;224;p25" descr="Logo&#10;&#10;Description automatically generated"/>
          <p:cNvPicPr preferRelativeResize="0"/>
          <p:nvPr/>
        </p:nvPicPr>
        <p:blipFill rotWithShape="1">
          <a:blip r:embed="rId8">
            <a:alphaModFix/>
          </a:blip>
          <a:srcRect/>
          <a:stretch/>
        </p:blipFill>
        <p:spPr>
          <a:xfrm>
            <a:off x="9251315" y="1508124"/>
            <a:ext cx="1801813" cy="1292226"/>
          </a:xfrm>
          <a:prstGeom prst="rect">
            <a:avLst/>
          </a:prstGeom>
          <a:noFill/>
          <a:ln>
            <a:noFill/>
          </a:ln>
        </p:spPr>
      </p:pic>
      <p:pic>
        <p:nvPicPr>
          <p:cNvPr id="225" name="Google Shape;225;p25"/>
          <p:cNvPicPr preferRelativeResize="0"/>
          <p:nvPr/>
        </p:nvPicPr>
        <p:blipFill rotWithShape="1">
          <a:blip r:embed="rId9">
            <a:alphaModFix/>
          </a:blip>
          <a:srcRect/>
          <a:stretch/>
        </p:blipFill>
        <p:spPr>
          <a:xfrm>
            <a:off x="9493735" y="3227464"/>
            <a:ext cx="1586546" cy="1586546"/>
          </a:xfrm>
          <a:prstGeom prst="rect">
            <a:avLst/>
          </a:prstGeom>
          <a:noFill/>
          <a:ln>
            <a:noFill/>
          </a:ln>
        </p:spPr>
      </p:pic>
      <p:sp>
        <p:nvSpPr>
          <p:cNvPr id="226" name="Google Shape;226;p25"/>
          <p:cNvSpPr txBox="1">
            <a:spLocks noGrp="1"/>
          </p:cNvSpPr>
          <p:nvPr>
            <p:ph type="title"/>
          </p:nvPr>
        </p:nvSpPr>
        <p:spPr>
          <a:xfrm>
            <a:off x="960120" y="50800"/>
            <a:ext cx="10271760" cy="93662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F3F3F"/>
              </a:buClr>
              <a:buSzPts val="4000"/>
              <a:buFont typeface="Calibri"/>
              <a:buNone/>
            </a:pPr>
            <a:r>
              <a:rPr lang="en-GB" sz="4000">
                <a:solidFill>
                  <a:srgbClr val="3F3F3F"/>
                </a:solidFill>
                <a:latin typeface="Calibri"/>
                <a:ea typeface="Calibri"/>
                <a:cs typeface="Calibri"/>
                <a:sym typeface="Calibri"/>
              </a:rPr>
              <a:t>The ONLIFE Partners</a:t>
            </a:r>
            <a:endParaRPr/>
          </a:p>
        </p:txBody>
      </p:sp>
      <p:pic>
        <p:nvPicPr>
          <p:cNvPr id="227" name="Google Shape;227;p25"/>
          <p:cNvPicPr preferRelativeResize="0"/>
          <p:nvPr/>
        </p:nvPicPr>
        <p:blipFill rotWithShape="1">
          <a:blip r:embed="rId10">
            <a:alphaModFix/>
          </a:blip>
          <a:srcRect/>
          <a:stretch/>
        </p:blipFill>
        <p:spPr>
          <a:xfrm>
            <a:off x="6184890" y="3604784"/>
            <a:ext cx="3068815" cy="2169869"/>
          </a:xfrm>
          <a:prstGeom prst="rect">
            <a:avLst/>
          </a:prstGeom>
          <a:noFill/>
          <a:ln>
            <a:noFill/>
          </a:ln>
        </p:spPr>
      </p:pic>
      <p:pic>
        <p:nvPicPr>
          <p:cNvPr id="228" name="Google Shape;228;p25"/>
          <p:cNvPicPr preferRelativeResize="0"/>
          <p:nvPr/>
        </p:nvPicPr>
        <p:blipFill rotWithShape="1">
          <a:blip r:embed="rId11">
            <a:alphaModFix/>
          </a:blip>
          <a:srcRect/>
          <a:stretch/>
        </p:blipFill>
        <p:spPr>
          <a:xfrm>
            <a:off x="6578573" y="2210302"/>
            <a:ext cx="2130422" cy="759501"/>
          </a:xfrm>
          <a:prstGeom prst="rect">
            <a:avLst/>
          </a:prstGeom>
          <a:noFill/>
          <a:ln>
            <a:noFill/>
          </a:ln>
        </p:spPr>
      </p:pic>
      <p:pic>
        <p:nvPicPr>
          <p:cNvPr id="229" name="Google Shape;229;p25"/>
          <p:cNvPicPr preferRelativeResize="0"/>
          <p:nvPr/>
        </p:nvPicPr>
        <p:blipFill rotWithShape="1">
          <a:blip r:embed="rId12">
            <a:alphaModFix/>
          </a:blip>
          <a:srcRect/>
          <a:stretch/>
        </p:blipFill>
        <p:spPr>
          <a:xfrm>
            <a:off x="1341810" y="1289208"/>
            <a:ext cx="2801750" cy="279069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14"/>
          <p:cNvPicPr preferRelativeResize="0"/>
          <p:nvPr/>
        </p:nvPicPr>
        <p:blipFill rotWithShape="1">
          <a:blip r:embed="rId3">
            <a:alphaModFix/>
          </a:blip>
          <a:srcRect l="4201" r="7948"/>
          <a:stretch/>
        </p:blipFill>
        <p:spPr>
          <a:xfrm>
            <a:off x="0" y="0"/>
            <a:ext cx="12192000" cy="6858000"/>
          </a:xfrm>
          <a:prstGeom prst="rect">
            <a:avLst/>
          </a:prstGeom>
          <a:noFill/>
          <a:ln>
            <a:noFill/>
          </a:ln>
        </p:spPr>
      </p:pic>
      <p:sp>
        <p:nvSpPr>
          <p:cNvPr id="104" name="Google Shape;104;p14"/>
          <p:cNvSpPr txBox="1">
            <a:spLocks noGrp="1"/>
          </p:cNvSpPr>
          <p:nvPr>
            <p:ph type="ctrTitle"/>
          </p:nvPr>
        </p:nvSpPr>
        <p:spPr>
          <a:xfrm>
            <a:off x="1197429" y="4149726"/>
            <a:ext cx="9699171" cy="2181225"/>
          </a:xfrm>
          <a:prstGeom prst="rect">
            <a:avLst/>
          </a:prstGeom>
          <a:solidFill>
            <a:schemeClr val="lt1">
              <a:alpha val="23529"/>
            </a:schemeClr>
          </a:solid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FFF00"/>
              </a:buClr>
              <a:buSzPts val="5400"/>
              <a:buFont typeface="Calibri"/>
              <a:buNone/>
            </a:pPr>
            <a:r>
              <a:rPr lang="en-GB" sz="5400" b="1">
                <a:solidFill>
                  <a:srgbClr val="FFFF00"/>
                </a:solidFill>
              </a:rPr>
              <a:t>Onlife: lived experience with pervasive technology </a:t>
            </a:r>
            <a:r>
              <a:rPr lang="en-GB" sz="4900" b="1">
                <a:solidFill>
                  <a:srgbClr val="FFFF00"/>
                </a:solidFill>
              </a:rPr>
              <a:t>(Floridi, 2015)</a:t>
            </a:r>
            <a:endParaRPr sz="5400" b="1">
              <a:solidFill>
                <a:srgbClr val="FFFF00"/>
              </a:solidFill>
            </a:endParaRPr>
          </a:p>
        </p:txBody>
      </p:sp>
      <p:pic>
        <p:nvPicPr>
          <p:cNvPr id="105" name="Google Shape;105;p14"/>
          <p:cNvPicPr preferRelativeResize="0"/>
          <p:nvPr/>
        </p:nvPicPr>
        <p:blipFill rotWithShape="1">
          <a:blip r:embed="rId4">
            <a:alphaModFix/>
          </a:blip>
          <a:srcRect/>
          <a:stretch/>
        </p:blipFill>
        <p:spPr>
          <a:xfrm>
            <a:off x="510767" y="239832"/>
            <a:ext cx="1162550" cy="115796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15"/>
          <p:cNvPicPr preferRelativeResize="0"/>
          <p:nvPr/>
        </p:nvPicPr>
        <p:blipFill rotWithShape="1">
          <a:blip r:embed="rId3">
            <a:alphaModFix/>
          </a:blip>
          <a:srcRect/>
          <a:stretch/>
        </p:blipFill>
        <p:spPr>
          <a:xfrm>
            <a:off x="696686" y="160338"/>
            <a:ext cx="11092542" cy="6486056"/>
          </a:xfrm>
          <a:prstGeom prst="rect">
            <a:avLst/>
          </a:prstGeom>
          <a:noFill/>
          <a:ln>
            <a:noFill/>
          </a:ln>
        </p:spPr>
      </p:pic>
      <p:sp>
        <p:nvSpPr>
          <p:cNvPr id="111" name="Google Shape;111;p15"/>
          <p:cNvSpPr/>
          <p:nvPr/>
        </p:nvSpPr>
        <p:spPr>
          <a:xfrm>
            <a:off x="0" y="6259287"/>
            <a:ext cx="12192000" cy="707886"/>
          </a:xfrm>
          <a:prstGeom prst="rect">
            <a:avLst/>
          </a:prstGeom>
          <a:solidFill>
            <a:srgbClr val="00B0F0"/>
          </a:solid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2000"/>
              <a:buFont typeface="Arial"/>
              <a:buNone/>
            </a:pPr>
            <a:r>
              <a:rPr lang="en-GB" sz="2000" b="0" i="0" u="none" strike="noStrike" cap="none">
                <a:solidFill>
                  <a:schemeClr val="dk1"/>
                </a:solidFill>
                <a:latin typeface="Arial"/>
                <a:ea typeface="Arial"/>
                <a:cs typeface="Arial"/>
                <a:sym typeface="Arial"/>
              </a:rPr>
              <a:t>Cope PK (2011), Emerging Digital Spaces in Contemporary Society: Properties of Technology, https://www.researchgate.net/publication/284899164</a:t>
            </a:r>
            <a:endParaRPr/>
          </a:p>
        </p:txBody>
      </p:sp>
      <p:sp>
        <p:nvSpPr>
          <p:cNvPr id="112" name="Google Shape;112;p15"/>
          <p:cNvSpPr txBox="1">
            <a:spLocks noGrp="1"/>
          </p:cNvSpPr>
          <p:nvPr>
            <p:ph type="title"/>
          </p:nvPr>
        </p:nvSpPr>
        <p:spPr>
          <a:xfrm>
            <a:off x="80508" y="-2948"/>
            <a:ext cx="6163129"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800"/>
              <a:buFont typeface="Calibri"/>
              <a:buNone/>
            </a:pPr>
            <a:r>
              <a:rPr lang="en-GB" sz="4800" b="1"/>
              <a:t>Emerging Digital Spaces </a:t>
            </a:r>
            <a:r>
              <a:rPr lang="en-GB" sz="2400" b="1"/>
              <a:t>(Cope, 2011)</a:t>
            </a:r>
            <a:endParaRPr b="1"/>
          </a:p>
        </p:txBody>
      </p:sp>
      <p:pic>
        <p:nvPicPr>
          <p:cNvPr id="113" name="Google Shape;113;p15"/>
          <p:cNvPicPr preferRelativeResize="0"/>
          <p:nvPr/>
        </p:nvPicPr>
        <p:blipFill rotWithShape="1">
          <a:blip r:embed="rId4">
            <a:alphaModFix/>
          </a:blip>
          <a:srcRect/>
          <a:stretch/>
        </p:blipFill>
        <p:spPr>
          <a:xfrm>
            <a:off x="10914039" y="211606"/>
            <a:ext cx="1162550" cy="115796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6"/>
          <p:cNvPicPr preferRelativeResize="0"/>
          <p:nvPr/>
        </p:nvPicPr>
        <p:blipFill rotWithShape="1">
          <a:blip r:embed="rId3">
            <a:alphaModFix/>
          </a:blip>
          <a:srcRect/>
          <a:stretch/>
        </p:blipFill>
        <p:spPr>
          <a:xfrm>
            <a:off x="9579392" y="313187"/>
            <a:ext cx="2612075" cy="605374"/>
          </a:xfrm>
          <a:prstGeom prst="rect">
            <a:avLst/>
          </a:prstGeom>
          <a:noFill/>
          <a:ln>
            <a:noFill/>
          </a:ln>
        </p:spPr>
      </p:pic>
      <p:sp>
        <p:nvSpPr>
          <p:cNvPr id="119" name="Google Shape;119;p16"/>
          <p:cNvSpPr txBox="1">
            <a:spLocks noGrp="1"/>
          </p:cNvSpPr>
          <p:nvPr>
            <p:ph type="title"/>
          </p:nvPr>
        </p:nvSpPr>
        <p:spPr>
          <a:xfrm>
            <a:off x="1881966" y="681037"/>
            <a:ext cx="5394816" cy="808575"/>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4000"/>
              <a:buFont typeface="Calibri"/>
              <a:buNone/>
            </a:pPr>
            <a:r>
              <a:rPr lang="en-GB" sz="4000" b="1">
                <a:solidFill>
                  <a:schemeClr val="dk2"/>
                </a:solidFill>
              </a:rPr>
              <a:t>Guidebook for teachers and educators</a:t>
            </a:r>
            <a:endParaRPr/>
          </a:p>
        </p:txBody>
      </p:sp>
      <p:pic>
        <p:nvPicPr>
          <p:cNvPr id="120" name="Google Shape;120;p16"/>
          <p:cNvPicPr preferRelativeResize="0"/>
          <p:nvPr/>
        </p:nvPicPr>
        <p:blipFill rotWithShape="1">
          <a:blip r:embed="rId4">
            <a:alphaModFix/>
          </a:blip>
          <a:srcRect/>
          <a:stretch/>
        </p:blipFill>
        <p:spPr>
          <a:xfrm>
            <a:off x="510767" y="239832"/>
            <a:ext cx="1162550" cy="1157964"/>
          </a:xfrm>
          <a:prstGeom prst="rect">
            <a:avLst/>
          </a:prstGeom>
          <a:noFill/>
          <a:ln>
            <a:noFill/>
          </a:ln>
        </p:spPr>
      </p:pic>
      <p:sp>
        <p:nvSpPr>
          <p:cNvPr id="121" name="Google Shape;121;p16"/>
          <p:cNvSpPr txBox="1">
            <a:spLocks noGrp="1"/>
          </p:cNvSpPr>
          <p:nvPr>
            <p:ph type="body" idx="1"/>
          </p:nvPr>
        </p:nvSpPr>
        <p:spPr>
          <a:xfrm>
            <a:off x="838200" y="1825625"/>
            <a:ext cx="6357257"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600"/>
              <a:buNone/>
            </a:pPr>
            <a:r>
              <a:rPr lang="en-GB" sz="3600"/>
              <a:t>Methodology:</a:t>
            </a:r>
            <a:endParaRPr/>
          </a:p>
          <a:p>
            <a:pPr marL="0" lvl="0" indent="0" algn="l" rtl="0">
              <a:lnSpc>
                <a:spcPct val="90000"/>
              </a:lnSpc>
              <a:spcBef>
                <a:spcPts val="1000"/>
              </a:spcBef>
              <a:spcAft>
                <a:spcPts val="0"/>
              </a:spcAft>
              <a:buClr>
                <a:schemeClr val="dk1"/>
              </a:buClr>
              <a:buSzPts val="3600"/>
              <a:buNone/>
            </a:pPr>
            <a:r>
              <a:rPr lang="en-GB" sz="3600"/>
              <a:t>Extensive literature review </a:t>
            </a:r>
            <a:endParaRPr/>
          </a:p>
          <a:p>
            <a:pPr marL="0" lvl="0" indent="0" algn="l" rtl="0">
              <a:lnSpc>
                <a:spcPct val="90000"/>
              </a:lnSpc>
              <a:spcBef>
                <a:spcPts val="1000"/>
              </a:spcBef>
              <a:spcAft>
                <a:spcPts val="0"/>
              </a:spcAft>
              <a:buClr>
                <a:schemeClr val="dk1"/>
              </a:buClr>
              <a:buSzPts val="3600"/>
              <a:buNone/>
            </a:pPr>
            <a:r>
              <a:rPr lang="en-GB" sz="3600"/>
              <a:t>National case studies</a:t>
            </a:r>
            <a:endParaRPr/>
          </a:p>
          <a:p>
            <a:pPr marL="457200" lvl="1" indent="0" algn="l" rtl="0">
              <a:lnSpc>
                <a:spcPct val="90000"/>
              </a:lnSpc>
              <a:spcBef>
                <a:spcPts val="500"/>
              </a:spcBef>
              <a:spcAft>
                <a:spcPts val="0"/>
              </a:spcAft>
              <a:buClr>
                <a:schemeClr val="dk1"/>
              </a:buClr>
              <a:buSzPts val="3200"/>
              <a:buNone/>
            </a:pPr>
            <a:r>
              <a:rPr lang="en-GB" sz="3200"/>
              <a:t>Desk-based research</a:t>
            </a:r>
            <a:endParaRPr/>
          </a:p>
          <a:p>
            <a:pPr marL="457200" lvl="1" indent="0" algn="l" rtl="0">
              <a:lnSpc>
                <a:spcPct val="90000"/>
              </a:lnSpc>
              <a:spcBef>
                <a:spcPts val="500"/>
              </a:spcBef>
              <a:spcAft>
                <a:spcPts val="0"/>
              </a:spcAft>
              <a:buClr>
                <a:schemeClr val="dk1"/>
              </a:buClr>
              <a:buSzPts val="3200"/>
              <a:buNone/>
            </a:pPr>
            <a:r>
              <a:rPr lang="en-GB" sz="3200"/>
              <a:t>Interviews and </a:t>
            </a:r>
            <a:endParaRPr/>
          </a:p>
          <a:p>
            <a:pPr marL="457200" lvl="1" indent="0" algn="l" rtl="0">
              <a:lnSpc>
                <a:spcPct val="90000"/>
              </a:lnSpc>
              <a:spcBef>
                <a:spcPts val="500"/>
              </a:spcBef>
              <a:spcAft>
                <a:spcPts val="0"/>
              </a:spcAft>
              <a:buClr>
                <a:schemeClr val="dk1"/>
              </a:buClr>
              <a:buSzPts val="3200"/>
              <a:buNone/>
            </a:pPr>
            <a:r>
              <a:rPr lang="en-GB" sz="3200"/>
              <a:t>Focus groups - teachers/managers</a:t>
            </a:r>
            <a:endParaRPr/>
          </a:p>
          <a:p>
            <a:pPr marL="0" lvl="0" indent="0" algn="l" rtl="0">
              <a:lnSpc>
                <a:spcPct val="90000"/>
              </a:lnSpc>
              <a:spcBef>
                <a:spcPts val="1000"/>
              </a:spcBef>
              <a:spcAft>
                <a:spcPts val="0"/>
              </a:spcAft>
              <a:buClr>
                <a:schemeClr val="dk1"/>
              </a:buClr>
              <a:buSzPts val="3600"/>
              <a:buNone/>
            </a:pPr>
            <a:r>
              <a:rPr lang="en-GB" sz="3600"/>
              <a:t>Review and analysis</a:t>
            </a:r>
            <a:endParaRPr/>
          </a:p>
        </p:txBody>
      </p:sp>
      <p:pic>
        <p:nvPicPr>
          <p:cNvPr id="122" name="Google Shape;122;p16"/>
          <p:cNvPicPr preferRelativeResize="0"/>
          <p:nvPr/>
        </p:nvPicPr>
        <p:blipFill rotWithShape="1">
          <a:blip r:embed="rId5">
            <a:alphaModFix/>
          </a:blip>
          <a:srcRect/>
          <a:stretch/>
        </p:blipFill>
        <p:spPr>
          <a:xfrm>
            <a:off x="7358107" y="-1"/>
            <a:ext cx="4840941" cy="6858000"/>
          </a:xfrm>
          <a:prstGeom prst="rect">
            <a:avLst/>
          </a:prstGeom>
          <a:noFill/>
          <a:ln>
            <a:noFill/>
          </a:ln>
        </p:spPr>
      </p:pic>
      <p:sp>
        <p:nvSpPr>
          <p:cNvPr id="123" name="Google Shape;123;p16"/>
          <p:cNvSpPr txBox="1"/>
          <p:nvPr/>
        </p:nvSpPr>
        <p:spPr>
          <a:xfrm>
            <a:off x="1684729" y="6230925"/>
            <a:ext cx="398864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0" i="0" u="sng" strike="noStrike" cap="none">
                <a:solidFill>
                  <a:schemeClr val="hlink"/>
                </a:solidFill>
                <a:latin typeface="Calibri"/>
                <a:ea typeface="Calibri"/>
                <a:cs typeface="Calibri"/>
                <a:sym typeface="Calibri"/>
                <a:hlinkClick r:id="rId6"/>
              </a:rPr>
              <a:t>https://shorturl.at/rtLX5</a:t>
            </a:r>
            <a:r>
              <a:rPr lang="en-GB" sz="2800" b="0" i="0" u="none" strike="noStrike" cap="none">
                <a:solidFill>
                  <a:schemeClr val="dk1"/>
                </a:solidFill>
                <a:latin typeface="Calibri"/>
                <a:ea typeface="Calibri"/>
                <a:cs typeface="Calibri"/>
                <a:sym typeface="Calibri"/>
              </a:rPr>
              <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7"/>
        <p:cNvGrpSpPr/>
        <p:nvPr/>
      </p:nvGrpSpPr>
      <p:grpSpPr>
        <a:xfrm>
          <a:off x="0" y="0"/>
          <a:ext cx="0" cy="0"/>
          <a:chOff x="0" y="0"/>
          <a:chExt cx="0" cy="0"/>
        </a:xfrm>
      </p:grpSpPr>
      <p:sp>
        <p:nvSpPr>
          <p:cNvPr id="128" name="Google Shape;128;p17"/>
          <p:cNvSpPr/>
          <p:nvPr/>
        </p:nvSpPr>
        <p:spPr>
          <a:xfrm>
            <a:off x="0" y="1"/>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9" name="Google Shape;129;p17"/>
          <p:cNvSpPr/>
          <p:nvPr/>
        </p:nvSpPr>
        <p:spPr>
          <a:xfrm>
            <a:off x="305" y="0"/>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800"/>
              <a:buFont typeface="Calibri"/>
              <a:buNone/>
            </a:pPr>
            <a:endParaRPr sz="800" b="0" i="0" u="none" strike="noStrike" cap="none">
              <a:solidFill>
                <a:srgbClr val="FFFFFF"/>
              </a:solidFill>
              <a:latin typeface="Calibri"/>
              <a:ea typeface="Calibri"/>
              <a:cs typeface="Calibri"/>
              <a:sym typeface="Calibri"/>
            </a:endParaRPr>
          </a:p>
        </p:txBody>
      </p:sp>
      <p:grpSp>
        <p:nvGrpSpPr>
          <p:cNvPr id="130" name="Google Shape;130;p17"/>
          <p:cNvGrpSpPr/>
          <p:nvPr/>
        </p:nvGrpSpPr>
        <p:grpSpPr>
          <a:xfrm>
            <a:off x="0" y="0"/>
            <a:ext cx="3346102" cy="2510865"/>
            <a:chOff x="-305" y="-1"/>
            <a:chExt cx="3832880" cy="2876136"/>
          </a:xfrm>
        </p:grpSpPr>
        <p:sp>
          <p:nvSpPr>
            <p:cNvPr id="131" name="Google Shape;131;p17"/>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32" name="Google Shape;132;p17"/>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33" name="Google Shape;133;p17"/>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34" name="Google Shape;134;p17"/>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grpSp>
        <p:nvGrpSpPr>
          <p:cNvPr id="135" name="Google Shape;135;p17"/>
          <p:cNvGrpSpPr/>
          <p:nvPr/>
        </p:nvGrpSpPr>
        <p:grpSpPr>
          <a:xfrm rot="5400000">
            <a:off x="9072780" y="3734338"/>
            <a:ext cx="3878664" cy="2368659"/>
            <a:chOff x="6867015" y="-1"/>
            <a:chExt cx="5324985" cy="3251912"/>
          </a:xfrm>
        </p:grpSpPr>
        <p:sp>
          <p:nvSpPr>
            <p:cNvPr id="136" name="Google Shape;136;p17"/>
            <p:cNvSpPr/>
            <p:nvPr/>
          </p:nvSpPr>
          <p:spPr>
            <a:xfrm>
              <a:off x="6867015" y="-1"/>
              <a:ext cx="5324985" cy="3251912"/>
            </a:xfrm>
            <a:custGeom>
              <a:avLst/>
              <a:gdLst/>
              <a:ahLst/>
              <a:cxnLst/>
              <a:rect l="l" t="t" r="r" b="b"/>
              <a:pathLst>
                <a:path w="5324985" h="3251912" extrusionOk="0">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37" name="Google Shape;137;p17"/>
            <p:cNvSpPr/>
            <p:nvPr/>
          </p:nvSpPr>
          <p:spPr>
            <a:xfrm>
              <a:off x="6916467" y="-1"/>
              <a:ext cx="5275533" cy="2980757"/>
            </a:xfrm>
            <a:custGeom>
              <a:avLst/>
              <a:gdLst/>
              <a:ahLst/>
              <a:cxnLst/>
              <a:rect l="l" t="t" r="r" b="b"/>
              <a:pathLst>
                <a:path w="5275533" h="2980757" extrusionOk="0">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38" name="Google Shape;138;p17"/>
            <p:cNvSpPr/>
            <p:nvPr/>
          </p:nvSpPr>
          <p:spPr>
            <a:xfrm>
              <a:off x="6921214" y="-1"/>
              <a:ext cx="5270786" cy="2927775"/>
            </a:xfrm>
            <a:custGeom>
              <a:avLst/>
              <a:gdLst/>
              <a:ahLst/>
              <a:cxnLst/>
              <a:rect l="l" t="t" r="r" b="b"/>
              <a:pathLst>
                <a:path w="5270786" h="2927775" extrusionOk="0">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39" name="Google Shape;139;p17"/>
            <p:cNvSpPr/>
            <p:nvPr/>
          </p:nvSpPr>
          <p:spPr>
            <a:xfrm>
              <a:off x="6921214" y="-1"/>
              <a:ext cx="5270786" cy="2927775"/>
            </a:xfrm>
            <a:custGeom>
              <a:avLst/>
              <a:gdLst/>
              <a:ahLst/>
              <a:cxnLst/>
              <a:rect l="l" t="t" r="r" b="b"/>
              <a:pathLst>
                <a:path w="5270786" h="2927775" extrusionOk="0">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pic>
        <p:nvPicPr>
          <p:cNvPr id="140" name="Google Shape;140;p17"/>
          <p:cNvPicPr preferRelativeResize="0"/>
          <p:nvPr/>
        </p:nvPicPr>
        <p:blipFill rotWithShape="1">
          <a:blip r:embed="rId3">
            <a:alphaModFix/>
          </a:blip>
          <a:srcRect/>
          <a:stretch/>
        </p:blipFill>
        <p:spPr>
          <a:xfrm>
            <a:off x="9579392" y="313187"/>
            <a:ext cx="2612075" cy="605374"/>
          </a:xfrm>
          <a:prstGeom prst="rect">
            <a:avLst/>
          </a:prstGeom>
          <a:noFill/>
          <a:ln>
            <a:noFill/>
          </a:ln>
        </p:spPr>
      </p:pic>
      <p:sp>
        <p:nvSpPr>
          <p:cNvPr id="141" name="Google Shape;141;p17"/>
          <p:cNvSpPr txBox="1">
            <a:spLocks noGrp="1"/>
          </p:cNvSpPr>
          <p:nvPr>
            <p:ph type="title"/>
          </p:nvPr>
        </p:nvSpPr>
        <p:spPr>
          <a:xfrm>
            <a:off x="1881966" y="681037"/>
            <a:ext cx="5394816" cy="808575"/>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4000"/>
              <a:buFont typeface="Calibri"/>
              <a:buNone/>
            </a:pPr>
            <a:r>
              <a:rPr lang="en-GB" sz="4000" b="1">
                <a:solidFill>
                  <a:schemeClr val="dk2"/>
                </a:solidFill>
              </a:rPr>
              <a:t>Guidebook for teachers and educators</a:t>
            </a:r>
            <a:endParaRPr/>
          </a:p>
        </p:txBody>
      </p:sp>
      <p:pic>
        <p:nvPicPr>
          <p:cNvPr id="142" name="Google Shape;142;p17"/>
          <p:cNvPicPr preferRelativeResize="0"/>
          <p:nvPr/>
        </p:nvPicPr>
        <p:blipFill rotWithShape="1">
          <a:blip r:embed="rId4">
            <a:alphaModFix/>
          </a:blip>
          <a:srcRect/>
          <a:stretch/>
        </p:blipFill>
        <p:spPr>
          <a:xfrm>
            <a:off x="510767" y="239832"/>
            <a:ext cx="1162550" cy="1157964"/>
          </a:xfrm>
          <a:prstGeom prst="rect">
            <a:avLst/>
          </a:prstGeom>
          <a:noFill/>
          <a:ln>
            <a:noFill/>
          </a:ln>
        </p:spPr>
      </p:pic>
      <p:sp>
        <p:nvSpPr>
          <p:cNvPr id="143" name="Google Shape;143;p17"/>
          <p:cNvSpPr txBox="1">
            <a:spLocks noGrp="1"/>
          </p:cNvSpPr>
          <p:nvPr>
            <p:ph type="body" idx="1"/>
          </p:nvPr>
        </p:nvSpPr>
        <p:spPr>
          <a:xfrm>
            <a:off x="838200" y="1825625"/>
            <a:ext cx="6357257" cy="4351338"/>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ct val="100000"/>
              <a:buNone/>
            </a:pPr>
            <a:r>
              <a:rPr lang="en-GB" sz="3600"/>
              <a:t>Research context</a:t>
            </a:r>
            <a:endParaRPr/>
          </a:p>
          <a:p>
            <a:pPr marL="0" lvl="0" indent="0" algn="l" rtl="0">
              <a:lnSpc>
                <a:spcPct val="90000"/>
              </a:lnSpc>
              <a:spcBef>
                <a:spcPts val="1000"/>
              </a:spcBef>
              <a:spcAft>
                <a:spcPts val="0"/>
              </a:spcAft>
              <a:buClr>
                <a:schemeClr val="dk1"/>
              </a:buClr>
              <a:buSzPct val="100000"/>
              <a:buNone/>
            </a:pPr>
            <a:r>
              <a:rPr lang="en-GB" sz="3600"/>
              <a:t>ONLIFE </a:t>
            </a:r>
            <a:endParaRPr/>
          </a:p>
          <a:p>
            <a:pPr marL="0" lvl="0" indent="0" algn="l" rtl="0">
              <a:lnSpc>
                <a:spcPct val="90000"/>
              </a:lnSpc>
              <a:spcBef>
                <a:spcPts val="1000"/>
              </a:spcBef>
              <a:spcAft>
                <a:spcPts val="0"/>
              </a:spcAft>
              <a:buClr>
                <a:schemeClr val="dk1"/>
              </a:buClr>
              <a:buSzPct val="100000"/>
              <a:buNone/>
            </a:pPr>
            <a:r>
              <a:rPr lang="en-GB" sz="3600"/>
              <a:t>Covid-19 impact</a:t>
            </a:r>
            <a:endParaRPr/>
          </a:p>
          <a:p>
            <a:pPr marL="0" lvl="0" indent="0" algn="l" rtl="0">
              <a:lnSpc>
                <a:spcPct val="90000"/>
              </a:lnSpc>
              <a:spcBef>
                <a:spcPts val="1000"/>
              </a:spcBef>
              <a:spcAft>
                <a:spcPts val="0"/>
              </a:spcAft>
              <a:buClr>
                <a:schemeClr val="dk1"/>
              </a:buClr>
              <a:buSzPct val="100000"/>
              <a:buNone/>
            </a:pPr>
            <a:r>
              <a:rPr lang="en-GB" sz="3600"/>
              <a:t>Theoretical framework</a:t>
            </a:r>
            <a:endParaRPr/>
          </a:p>
          <a:p>
            <a:pPr marL="0" lvl="0" indent="0" algn="l" rtl="0">
              <a:lnSpc>
                <a:spcPct val="90000"/>
              </a:lnSpc>
              <a:spcBef>
                <a:spcPts val="1000"/>
              </a:spcBef>
              <a:spcAft>
                <a:spcPts val="0"/>
              </a:spcAft>
              <a:buClr>
                <a:schemeClr val="dk1"/>
              </a:buClr>
              <a:buSzPct val="100000"/>
              <a:buNone/>
            </a:pPr>
            <a:r>
              <a:rPr lang="en-GB" sz="3600"/>
              <a:t>SWOC analysis</a:t>
            </a:r>
            <a:endParaRPr/>
          </a:p>
          <a:p>
            <a:pPr marL="0" lvl="0" indent="0" algn="l" rtl="0">
              <a:lnSpc>
                <a:spcPct val="90000"/>
              </a:lnSpc>
              <a:spcBef>
                <a:spcPts val="1000"/>
              </a:spcBef>
              <a:spcAft>
                <a:spcPts val="0"/>
              </a:spcAft>
              <a:buClr>
                <a:schemeClr val="dk1"/>
              </a:buClr>
              <a:buSzPct val="100000"/>
              <a:buNone/>
            </a:pPr>
            <a:r>
              <a:rPr lang="en-GB" sz="3600"/>
              <a:t>Case studies</a:t>
            </a:r>
            <a:endParaRPr/>
          </a:p>
          <a:p>
            <a:pPr marL="0" lvl="0" indent="0" algn="l" rtl="0">
              <a:lnSpc>
                <a:spcPct val="90000"/>
              </a:lnSpc>
              <a:spcBef>
                <a:spcPts val="1000"/>
              </a:spcBef>
              <a:spcAft>
                <a:spcPts val="0"/>
              </a:spcAft>
              <a:buClr>
                <a:schemeClr val="dk1"/>
              </a:buClr>
              <a:buSzPct val="100000"/>
              <a:buNone/>
            </a:pPr>
            <a:r>
              <a:rPr lang="en-GB" sz="3600"/>
              <a:t>Recommendations </a:t>
            </a:r>
            <a:endParaRPr/>
          </a:p>
          <a:p>
            <a:pPr marL="0" lvl="0" indent="0" algn="l" rtl="0">
              <a:lnSpc>
                <a:spcPct val="90000"/>
              </a:lnSpc>
              <a:spcBef>
                <a:spcPts val="1000"/>
              </a:spcBef>
              <a:spcAft>
                <a:spcPts val="0"/>
              </a:spcAft>
              <a:buClr>
                <a:schemeClr val="dk1"/>
              </a:buClr>
              <a:buSzPct val="100000"/>
              <a:buNone/>
            </a:pPr>
            <a:r>
              <a:rPr lang="en-GB" sz="3600"/>
              <a:t>Future perceptions</a:t>
            </a:r>
            <a:endParaRPr/>
          </a:p>
        </p:txBody>
      </p:sp>
      <p:pic>
        <p:nvPicPr>
          <p:cNvPr id="144" name="Google Shape;144;p17"/>
          <p:cNvPicPr preferRelativeResize="0"/>
          <p:nvPr/>
        </p:nvPicPr>
        <p:blipFill rotWithShape="1">
          <a:blip r:embed="rId5">
            <a:alphaModFix/>
          </a:blip>
          <a:srcRect/>
          <a:stretch/>
        </p:blipFill>
        <p:spPr>
          <a:xfrm>
            <a:off x="7358107" y="-1"/>
            <a:ext cx="4840941" cy="6858000"/>
          </a:xfrm>
          <a:prstGeom prst="rect">
            <a:avLst/>
          </a:prstGeom>
          <a:noFill/>
          <a:ln>
            <a:noFill/>
          </a:ln>
        </p:spPr>
      </p:pic>
      <p:sp>
        <p:nvSpPr>
          <p:cNvPr id="145" name="Google Shape;145;p17"/>
          <p:cNvSpPr txBox="1"/>
          <p:nvPr/>
        </p:nvSpPr>
        <p:spPr>
          <a:xfrm>
            <a:off x="1684729" y="6230925"/>
            <a:ext cx="398864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u="sng">
                <a:solidFill>
                  <a:schemeClr val="hlink"/>
                </a:solidFill>
                <a:latin typeface="Calibri"/>
                <a:ea typeface="Calibri"/>
                <a:cs typeface="Calibri"/>
                <a:sym typeface="Calibri"/>
                <a:hlinkClick r:id="rId6"/>
              </a:rPr>
              <a:t>https://shorturl.at/rtLX5</a:t>
            </a:r>
            <a:r>
              <a:rPr lang="en-GB" sz="2800">
                <a:solidFill>
                  <a:schemeClr val="dk1"/>
                </a:solidFill>
                <a:latin typeface="Calibri"/>
                <a:ea typeface="Calibri"/>
                <a:cs typeface="Calibri"/>
                <a:sym typeface="Calibri"/>
              </a:rPr>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18"/>
          <p:cNvPicPr preferRelativeResize="0"/>
          <p:nvPr/>
        </p:nvPicPr>
        <p:blipFill rotWithShape="1">
          <a:blip r:embed="rId3">
            <a:alphaModFix/>
          </a:blip>
          <a:srcRect/>
          <a:stretch/>
        </p:blipFill>
        <p:spPr>
          <a:xfrm>
            <a:off x="9579392" y="313187"/>
            <a:ext cx="2612075" cy="605374"/>
          </a:xfrm>
          <a:prstGeom prst="rect">
            <a:avLst/>
          </a:prstGeom>
          <a:noFill/>
          <a:ln>
            <a:noFill/>
          </a:ln>
        </p:spPr>
      </p:pic>
      <p:sp>
        <p:nvSpPr>
          <p:cNvPr id="151" name="Google Shape;151;p18"/>
          <p:cNvSpPr txBox="1">
            <a:spLocks noGrp="1"/>
          </p:cNvSpPr>
          <p:nvPr>
            <p:ph type="title"/>
          </p:nvPr>
        </p:nvSpPr>
        <p:spPr>
          <a:xfrm>
            <a:off x="1881966" y="681037"/>
            <a:ext cx="5394816" cy="808575"/>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4000"/>
              <a:buFont typeface="Calibri"/>
              <a:buNone/>
            </a:pPr>
            <a:r>
              <a:rPr lang="en-GB" sz="4000" b="1">
                <a:solidFill>
                  <a:schemeClr val="dk2"/>
                </a:solidFill>
              </a:rPr>
              <a:t>Guidebook for teachers and educators</a:t>
            </a:r>
            <a:endParaRPr/>
          </a:p>
        </p:txBody>
      </p:sp>
      <p:pic>
        <p:nvPicPr>
          <p:cNvPr id="152" name="Google Shape;152;p18"/>
          <p:cNvPicPr preferRelativeResize="0"/>
          <p:nvPr/>
        </p:nvPicPr>
        <p:blipFill rotWithShape="1">
          <a:blip r:embed="rId4">
            <a:alphaModFix/>
          </a:blip>
          <a:srcRect/>
          <a:stretch/>
        </p:blipFill>
        <p:spPr>
          <a:xfrm>
            <a:off x="510767" y="239832"/>
            <a:ext cx="1162550" cy="1157964"/>
          </a:xfrm>
          <a:prstGeom prst="rect">
            <a:avLst/>
          </a:prstGeom>
          <a:noFill/>
          <a:ln>
            <a:noFill/>
          </a:ln>
        </p:spPr>
      </p:pic>
      <p:sp>
        <p:nvSpPr>
          <p:cNvPr id="153" name="Google Shape;153;p18"/>
          <p:cNvSpPr txBox="1">
            <a:spLocks noGrp="1"/>
          </p:cNvSpPr>
          <p:nvPr>
            <p:ph type="body" idx="1"/>
          </p:nvPr>
        </p:nvSpPr>
        <p:spPr>
          <a:xfrm>
            <a:off x="838200" y="1825624"/>
            <a:ext cx="6357257" cy="4651375"/>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dk1"/>
              </a:buClr>
              <a:buSzPct val="100000"/>
              <a:buNone/>
            </a:pPr>
            <a:r>
              <a:rPr lang="en-GB" sz="3200" i="1"/>
              <a:t>“The school lockdown confronted teachers, students, and parents with an </a:t>
            </a:r>
            <a:r>
              <a:rPr lang="en-GB" sz="3200" b="1" i="1"/>
              <a:t>entirely new situation</a:t>
            </a:r>
            <a:r>
              <a:rPr lang="en-GB" sz="3200" i="1"/>
              <a:t>”….. </a:t>
            </a:r>
            <a:endParaRPr/>
          </a:p>
          <a:p>
            <a:pPr marL="0" lvl="0" indent="0" algn="l" rtl="0">
              <a:lnSpc>
                <a:spcPct val="90000"/>
              </a:lnSpc>
              <a:spcBef>
                <a:spcPts val="1000"/>
              </a:spcBef>
              <a:spcAft>
                <a:spcPts val="0"/>
              </a:spcAft>
              <a:buClr>
                <a:schemeClr val="dk1"/>
              </a:buClr>
              <a:buSzPct val="100000"/>
              <a:buNone/>
            </a:pPr>
            <a:r>
              <a:rPr lang="en-GB" sz="3200" i="1"/>
              <a:t>“Continued teaching and learning was only possible through </a:t>
            </a:r>
            <a:r>
              <a:rPr lang="en-GB" sz="3200" b="1" i="1"/>
              <a:t>alternative means of schooling</a:t>
            </a:r>
            <a:r>
              <a:rPr lang="en-GB" sz="3200" i="1"/>
              <a:t>.” …..</a:t>
            </a:r>
            <a:endParaRPr/>
          </a:p>
          <a:p>
            <a:pPr marL="0" lvl="0" indent="0" algn="l" rtl="0">
              <a:lnSpc>
                <a:spcPct val="90000"/>
              </a:lnSpc>
              <a:spcBef>
                <a:spcPts val="1000"/>
              </a:spcBef>
              <a:spcAft>
                <a:spcPts val="0"/>
              </a:spcAft>
              <a:buClr>
                <a:schemeClr val="dk1"/>
              </a:buClr>
              <a:buSzPct val="100000"/>
              <a:buNone/>
            </a:pPr>
            <a:r>
              <a:rPr lang="en-GB" sz="3200" i="1"/>
              <a:t>“Teachers had to change to online teaching, requiring them to use various </a:t>
            </a:r>
            <a:r>
              <a:rPr lang="en-GB" sz="3200" b="1" i="1"/>
              <a:t>digital tools and resources</a:t>
            </a:r>
            <a:r>
              <a:rPr lang="en-GB" sz="3200" i="1"/>
              <a:t>” …..</a:t>
            </a:r>
            <a:endParaRPr/>
          </a:p>
          <a:p>
            <a:pPr marL="0" lvl="0" indent="0" algn="l" rtl="0">
              <a:lnSpc>
                <a:spcPct val="90000"/>
              </a:lnSpc>
              <a:spcBef>
                <a:spcPts val="1000"/>
              </a:spcBef>
              <a:spcAft>
                <a:spcPts val="0"/>
              </a:spcAft>
              <a:buClr>
                <a:schemeClr val="dk1"/>
              </a:buClr>
              <a:buSzPct val="100000"/>
              <a:buNone/>
            </a:pPr>
            <a:r>
              <a:rPr lang="en-GB" sz="3200" i="1"/>
              <a:t>(König et al., 2020)</a:t>
            </a:r>
            <a:endParaRPr/>
          </a:p>
          <a:p>
            <a:pPr marL="0" lvl="0" indent="0" algn="l" rtl="0">
              <a:lnSpc>
                <a:spcPct val="90000"/>
              </a:lnSpc>
              <a:spcBef>
                <a:spcPts val="1000"/>
              </a:spcBef>
              <a:spcAft>
                <a:spcPts val="0"/>
              </a:spcAft>
              <a:buClr>
                <a:schemeClr val="dk1"/>
              </a:buClr>
              <a:buSzPct val="100000"/>
              <a:buNone/>
            </a:pPr>
            <a:r>
              <a:rPr lang="en-GB" sz="3200" i="1"/>
              <a:t>“</a:t>
            </a:r>
            <a:r>
              <a:rPr lang="en-GB" sz="3200" b="1" i="1"/>
              <a:t>learning from home</a:t>
            </a:r>
            <a:r>
              <a:rPr lang="en-GB" sz="3200" i="1"/>
              <a:t>”</a:t>
            </a:r>
            <a:endParaRPr/>
          </a:p>
          <a:p>
            <a:pPr marL="0" lvl="0" indent="0" algn="l" rtl="0">
              <a:lnSpc>
                <a:spcPct val="90000"/>
              </a:lnSpc>
              <a:spcBef>
                <a:spcPts val="1000"/>
              </a:spcBef>
              <a:spcAft>
                <a:spcPts val="0"/>
              </a:spcAft>
              <a:buClr>
                <a:schemeClr val="dk1"/>
              </a:buClr>
              <a:buSzPct val="100000"/>
              <a:buNone/>
            </a:pPr>
            <a:r>
              <a:rPr lang="en-GB" sz="3200" i="1"/>
              <a:t> (Lorente et al., 2020).</a:t>
            </a:r>
            <a:endParaRPr sz="4400" i="1"/>
          </a:p>
        </p:txBody>
      </p:sp>
      <p:pic>
        <p:nvPicPr>
          <p:cNvPr id="154" name="Google Shape;154;p18"/>
          <p:cNvPicPr preferRelativeResize="0"/>
          <p:nvPr/>
        </p:nvPicPr>
        <p:blipFill rotWithShape="1">
          <a:blip r:embed="rId5">
            <a:alphaModFix/>
          </a:blip>
          <a:srcRect/>
          <a:stretch/>
        </p:blipFill>
        <p:spPr>
          <a:xfrm>
            <a:off x="7358107" y="-1"/>
            <a:ext cx="4840941" cy="6858000"/>
          </a:xfrm>
          <a:prstGeom prst="rect">
            <a:avLst/>
          </a:prstGeom>
          <a:noFill/>
          <a:ln>
            <a:noFill/>
          </a:ln>
        </p:spPr>
      </p:pic>
      <p:sp>
        <p:nvSpPr>
          <p:cNvPr id="155" name="Google Shape;155;p18"/>
          <p:cNvSpPr txBox="1"/>
          <p:nvPr/>
        </p:nvSpPr>
        <p:spPr>
          <a:xfrm>
            <a:off x="1684729" y="6307127"/>
            <a:ext cx="398864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u="sng">
                <a:solidFill>
                  <a:schemeClr val="hlink"/>
                </a:solidFill>
                <a:latin typeface="Calibri"/>
                <a:ea typeface="Calibri"/>
                <a:cs typeface="Calibri"/>
                <a:sym typeface="Calibri"/>
                <a:hlinkClick r:id="rId6"/>
              </a:rPr>
              <a:t>https://shorturl.at/rtLX5</a:t>
            </a:r>
            <a:r>
              <a:rPr lang="en-GB" sz="2800">
                <a:solidFill>
                  <a:schemeClr val="dk1"/>
                </a:solidFill>
                <a:latin typeface="Calibri"/>
                <a:ea typeface="Calibri"/>
                <a:cs typeface="Calibri"/>
                <a:sym typeface="Calibri"/>
              </a:rPr>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9"/>
          <p:cNvSpPr txBox="1">
            <a:spLocks noGrp="1"/>
          </p:cNvSpPr>
          <p:nvPr>
            <p:ph type="title"/>
          </p:nvPr>
        </p:nvSpPr>
        <p:spPr>
          <a:xfrm>
            <a:off x="3432175" y="274638"/>
            <a:ext cx="532765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61" name="Google Shape;161;p19"/>
          <p:cNvPicPr preferRelativeResize="0"/>
          <p:nvPr/>
        </p:nvPicPr>
        <p:blipFill rotWithShape="1">
          <a:blip r:embed="rId3">
            <a:alphaModFix/>
          </a:blip>
          <a:srcRect l="13021" r="12035"/>
          <a:stretch/>
        </p:blipFill>
        <p:spPr>
          <a:xfrm>
            <a:off x="0" y="0"/>
            <a:ext cx="12192000" cy="6858000"/>
          </a:xfrm>
          <a:prstGeom prst="rect">
            <a:avLst/>
          </a:prstGeom>
          <a:noFill/>
          <a:ln>
            <a:noFill/>
          </a:ln>
        </p:spPr>
      </p:pic>
      <p:sp>
        <p:nvSpPr>
          <p:cNvPr id="162" name="Google Shape;162;p19"/>
          <p:cNvSpPr txBox="1"/>
          <p:nvPr/>
        </p:nvSpPr>
        <p:spPr>
          <a:xfrm rot="1560499">
            <a:off x="826283" y="2851919"/>
            <a:ext cx="10697990"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00"/>
              </a:buClr>
              <a:buSzPts val="9600"/>
              <a:buFont typeface="Arial"/>
              <a:buNone/>
            </a:pPr>
            <a:r>
              <a:rPr lang="en-GB" sz="9600">
                <a:solidFill>
                  <a:srgbClr val="FFFF00"/>
                </a:solidFill>
                <a:latin typeface="Arial"/>
                <a:ea typeface="Arial"/>
                <a:cs typeface="Arial"/>
                <a:sym typeface="Arial"/>
              </a:rPr>
              <a:t>Recommendations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20"/>
          <p:cNvPicPr preferRelativeResize="0"/>
          <p:nvPr/>
        </p:nvPicPr>
        <p:blipFill rotWithShape="1">
          <a:blip r:embed="rId3">
            <a:alphaModFix/>
          </a:blip>
          <a:srcRect/>
          <a:stretch/>
        </p:blipFill>
        <p:spPr>
          <a:xfrm>
            <a:off x="9579392" y="313187"/>
            <a:ext cx="2612075" cy="605374"/>
          </a:xfrm>
          <a:prstGeom prst="rect">
            <a:avLst/>
          </a:prstGeom>
          <a:noFill/>
          <a:ln>
            <a:noFill/>
          </a:ln>
        </p:spPr>
      </p:pic>
      <p:sp>
        <p:nvSpPr>
          <p:cNvPr id="168" name="Google Shape;168;p20"/>
          <p:cNvSpPr txBox="1">
            <a:spLocks noGrp="1"/>
          </p:cNvSpPr>
          <p:nvPr>
            <p:ph type="title"/>
          </p:nvPr>
        </p:nvSpPr>
        <p:spPr>
          <a:xfrm>
            <a:off x="1881966" y="163287"/>
            <a:ext cx="5394816" cy="1326326"/>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4000"/>
              <a:buFont typeface="Calibri"/>
              <a:buNone/>
            </a:pPr>
            <a:r>
              <a:rPr lang="en-GB" sz="4000">
                <a:solidFill>
                  <a:schemeClr val="dk2"/>
                </a:solidFill>
              </a:rPr>
              <a:t>Recommendations</a:t>
            </a:r>
            <a:r>
              <a:rPr lang="en-GB" sz="4000" b="1">
                <a:solidFill>
                  <a:schemeClr val="dk2"/>
                </a:solidFill>
              </a:rPr>
              <a:t> </a:t>
            </a:r>
            <a:br>
              <a:rPr lang="en-GB" sz="3200" b="1">
                <a:solidFill>
                  <a:schemeClr val="dk2"/>
                </a:solidFill>
              </a:rPr>
            </a:br>
            <a:r>
              <a:rPr lang="en-GB" sz="3200" b="1"/>
              <a:t>strategy and systems</a:t>
            </a:r>
            <a:r>
              <a:rPr lang="en-GB" sz="3200" b="1">
                <a:solidFill>
                  <a:schemeClr val="dk2"/>
                </a:solidFill>
              </a:rPr>
              <a:t> </a:t>
            </a:r>
            <a:endParaRPr/>
          </a:p>
        </p:txBody>
      </p:sp>
      <p:pic>
        <p:nvPicPr>
          <p:cNvPr id="169" name="Google Shape;169;p20"/>
          <p:cNvPicPr preferRelativeResize="0"/>
          <p:nvPr/>
        </p:nvPicPr>
        <p:blipFill rotWithShape="1">
          <a:blip r:embed="rId4">
            <a:alphaModFix/>
          </a:blip>
          <a:srcRect/>
          <a:stretch/>
        </p:blipFill>
        <p:spPr>
          <a:xfrm>
            <a:off x="510767" y="239832"/>
            <a:ext cx="1162550" cy="1157964"/>
          </a:xfrm>
          <a:prstGeom prst="rect">
            <a:avLst/>
          </a:prstGeom>
          <a:noFill/>
          <a:ln>
            <a:noFill/>
          </a:ln>
        </p:spPr>
      </p:pic>
      <p:sp>
        <p:nvSpPr>
          <p:cNvPr id="170" name="Google Shape;170;p20"/>
          <p:cNvSpPr txBox="1">
            <a:spLocks noGrp="1"/>
          </p:cNvSpPr>
          <p:nvPr>
            <p:ph type="body" idx="1"/>
          </p:nvPr>
        </p:nvSpPr>
        <p:spPr>
          <a:xfrm>
            <a:off x="838200" y="1825624"/>
            <a:ext cx="6357257" cy="465137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GB" sz="3200"/>
              <a:t>More </a:t>
            </a:r>
            <a:r>
              <a:rPr lang="en-GB" sz="3200" b="1"/>
              <a:t>flexibility</a:t>
            </a:r>
            <a:r>
              <a:rPr lang="en-GB" sz="3200"/>
              <a:t> to adapt </a:t>
            </a:r>
            <a:endParaRPr/>
          </a:p>
          <a:p>
            <a:pPr marL="0" lvl="0" indent="0" algn="l" rtl="0">
              <a:lnSpc>
                <a:spcPct val="90000"/>
              </a:lnSpc>
              <a:spcBef>
                <a:spcPts val="1000"/>
              </a:spcBef>
              <a:spcAft>
                <a:spcPts val="0"/>
              </a:spcAft>
              <a:buClr>
                <a:schemeClr val="dk1"/>
              </a:buClr>
              <a:buSzPts val="3200"/>
              <a:buNone/>
            </a:pPr>
            <a:r>
              <a:rPr lang="en-GB" sz="3200"/>
              <a:t>Preparedness </a:t>
            </a:r>
            <a:r>
              <a:rPr lang="en-GB" sz="3200" b="1"/>
              <a:t>plans</a:t>
            </a:r>
            <a:r>
              <a:rPr lang="en-GB" sz="3200"/>
              <a:t> for digital approaches</a:t>
            </a:r>
            <a:endParaRPr/>
          </a:p>
          <a:p>
            <a:pPr marL="0" lvl="0" indent="0" algn="l" rtl="0">
              <a:lnSpc>
                <a:spcPct val="90000"/>
              </a:lnSpc>
              <a:spcBef>
                <a:spcPts val="1000"/>
              </a:spcBef>
              <a:spcAft>
                <a:spcPts val="0"/>
              </a:spcAft>
              <a:buClr>
                <a:schemeClr val="dk1"/>
              </a:buClr>
              <a:buSzPts val="3200"/>
              <a:buNone/>
            </a:pPr>
            <a:r>
              <a:rPr lang="en-GB" sz="3200" b="1"/>
              <a:t>Laws</a:t>
            </a:r>
            <a:r>
              <a:rPr lang="en-GB" sz="3200"/>
              <a:t> and regulations</a:t>
            </a:r>
            <a:endParaRPr/>
          </a:p>
          <a:p>
            <a:pPr marL="0" lvl="0" indent="0" algn="l" rtl="0">
              <a:lnSpc>
                <a:spcPct val="90000"/>
              </a:lnSpc>
              <a:spcBef>
                <a:spcPts val="1000"/>
              </a:spcBef>
              <a:spcAft>
                <a:spcPts val="0"/>
              </a:spcAft>
              <a:buClr>
                <a:schemeClr val="dk1"/>
              </a:buClr>
              <a:buSzPts val="3200"/>
              <a:buNone/>
            </a:pPr>
            <a:r>
              <a:rPr lang="en-GB" sz="3200"/>
              <a:t>(National) </a:t>
            </a:r>
            <a:r>
              <a:rPr lang="en-GB" sz="3200" b="1"/>
              <a:t>Platforms</a:t>
            </a:r>
            <a:r>
              <a:rPr lang="en-GB" sz="3200"/>
              <a:t> and solutions</a:t>
            </a:r>
            <a:endParaRPr/>
          </a:p>
          <a:p>
            <a:pPr marL="0" lvl="0" indent="0" algn="l" rtl="0">
              <a:lnSpc>
                <a:spcPct val="90000"/>
              </a:lnSpc>
              <a:spcBef>
                <a:spcPts val="1000"/>
              </a:spcBef>
              <a:spcAft>
                <a:spcPts val="0"/>
              </a:spcAft>
              <a:buClr>
                <a:schemeClr val="dk1"/>
              </a:buClr>
              <a:buSzPts val="3200"/>
              <a:buNone/>
            </a:pPr>
            <a:r>
              <a:rPr lang="en-GB" sz="3200" b="1"/>
              <a:t>Access</a:t>
            </a:r>
            <a:r>
              <a:rPr lang="en-GB" sz="3200"/>
              <a:t> for all (to online solutions)</a:t>
            </a:r>
            <a:endParaRPr/>
          </a:p>
          <a:p>
            <a:pPr marL="0" lvl="0" indent="0" algn="l" rtl="0">
              <a:lnSpc>
                <a:spcPct val="90000"/>
              </a:lnSpc>
              <a:spcBef>
                <a:spcPts val="1000"/>
              </a:spcBef>
              <a:spcAft>
                <a:spcPts val="0"/>
              </a:spcAft>
              <a:buClr>
                <a:schemeClr val="dk1"/>
              </a:buClr>
              <a:buSzPts val="3200"/>
              <a:buNone/>
            </a:pPr>
            <a:r>
              <a:rPr lang="en-GB" sz="3200"/>
              <a:t>Modern </a:t>
            </a:r>
            <a:r>
              <a:rPr lang="en-GB" sz="3200" b="1"/>
              <a:t>training</a:t>
            </a:r>
            <a:r>
              <a:rPr lang="en-GB" sz="3200"/>
              <a:t> </a:t>
            </a:r>
            <a:endParaRPr/>
          </a:p>
          <a:p>
            <a:pPr marL="0" lvl="0" indent="0" algn="l" rtl="0">
              <a:lnSpc>
                <a:spcPct val="90000"/>
              </a:lnSpc>
              <a:spcBef>
                <a:spcPts val="1000"/>
              </a:spcBef>
              <a:spcAft>
                <a:spcPts val="0"/>
              </a:spcAft>
              <a:buClr>
                <a:schemeClr val="dk1"/>
              </a:buClr>
              <a:buSzPts val="3200"/>
              <a:buNone/>
            </a:pPr>
            <a:r>
              <a:rPr lang="en-GB" sz="3200"/>
              <a:t>Re-think </a:t>
            </a:r>
            <a:r>
              <a:rPr lang="en-GB" sz="3200" b="1"/>
              <a:t>broadcasting</a:t>
            </a:r>
            <a:r>
              <a:rPr lang="en-GB" sz="3200"/>
              <a:t> education</a:t>
            </a:r>
            <a:endParaRPr/>
          </a:p>
          <a:p>
            <a:pPr marL="0" lvl="0" indent="0" algn="l" rtl="0">
              <a:lnSpc>
                <a:spcPct val="90000"/>
              </a:lnSpc>
              <a:spcBef>
                <a:spcPts val="1000"/>
              </a:spcBef>
              <a:spcAft>
                <a:spcPts val="0"/>
              </a:spcAft>
              <a:buClr>
                <a:schemeClr val="dk1"/>
              </a:buClr>
              <a:buSzPts val="3200"/>
              <a:buNone/>
            </a:pPr>
            <a:endParaRPr sz="3200"/>
          </a:p>
          <a:p>
            <a:pPr marL="0" lvl="0" indent="0" algn="l" rtl="0">
              <a:lnSpc>
                <a:spcPct val="90000"/>
              </a:lnSpc>
              <a:spcBef>
                <a:spcPts val="1000"/>
              </a:spcBef>
              <a:spcAft>
                <a:spcPts val="0"/>
              </a:spcAft>
              <a:buClr>
                <a:schemeClr val="dk1"/>
              </a:buClr>
              <a:buSzPts val="6000"/>
              <a:buNone/>
            </a:pPr>
            <a:endParaRPr sz="6000" i="1"/>
          </a:p>
        </p:txBody>
      </p:sp>
      <p:pic>
        <p:nvPicPr>
          <p:cNvPr id="171" name="Google Shape;171;p20"/>
          <p:cNvPicPr preferRelativeResize="0"/>
          <p:nvPr/>
        </p:nvPicPr>
        <p:blipFill rotWithShape="1">
          <a:blip r:embed="rId5">
            <a:alphaModFix/>
          </a:blip>
          <a:srcRect/>
          <a:stretch/>
        </p:blipFill>
        <p:spPr>
          <a:xfrm>
            <a:off x="7358107" y="-1"/>
            <a:ext cx="4840941" cy="6858000"/>
          </a:xfrm>
          <a:prstGeom prst="rect">
            <a:avLst/>
          </a:prstGeom>
          <a:noFill/>
          <a:ln>
            <a:noFill/>
          </a:ln>
        </p:spPr>
      </p:pic>
      <p:sp>
        <p:nvSpPr>
          <p:cNvPr id="172" name="Google Shape;172;p20"/>
          <p:cNvSpPr txBox="1"/>
          <p:nvPr/>
        </p:nvSpPr>
        <p:spPr>
          <a:xfrm>
            <a:off x="1684729" y="6307127"/>
            <a:ext cx="398864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u="sng">
                <a:solidFill>
                  <a:schemeClr val="hlink"/>
                </a:solidFill>
                <a:latin typeface="Calibri"/>
                <a:ea typeface="Calibri"/>
                <a:cs typeface="Calibri"/>
                <a:sym typeface="Calibri"/>
                <a:hlinkClick r:id="rId6"/>
              </a:rPr>
              <a:t>https://shorturl.at/rtLX5</a:t>
            </a:r>
            <a:r>
              <a:rPr lang="en-GB" sz="2800">
                <a:solidFill>
                  <a:schemeClr val="dk1"/>
                </a:solidFill>
                <a:latin typeface="Calibri"/>
                <a:ea typeface="Calibri"/>
                <a:cs typeface="Calibri"/>
                <a:sym typeface="Calibri"/>
              </a:rPr>
              <a: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21"/>
          <p:cNvPicPr preferRelativeResize="0"/>
          <p:nvPr/>
        </p:nvPicPr>
        <p:blipFill rotWithShape="1">
          <a:blip r:embed="rId3">
            <a:alphaModFix/>
          </a:blip>
          <a:srcRect/>
          <a:stretch/>
        </p:blipFill>
        <p:spPr>
          <a:xfrm>
            <a:off x="9579392" y="313187"/>
            <a:ext cx="2612075" cy="605374"/>
          </a:xfrm>
          <a:prstGeom prst="rect">
            <a:avLst/>
          </a:prstGeom>
          <a:noFill/>
          <a:ln>
            <a:noFill/>
          </a:ln>
        </p:spPr>
      </p:pic>
      <p:sp>
        <p:nvSpPr>
          <p:cNvPr id="178" name="Google Shape;178;p21"/>
          <p:cNvSpPr txBox="1">
            <a:spLocks noGrp="1"/>
          </p:cNvSpPr>
          <p:nvPr>
            <p:ph type="title"/>
          </p:nvPr>
        </p:nvSpPr>
        <p:spPr>
          <a:xfrm>
            <a:off x="1881966" y="163287"/>
            <a:ext cx="5394816" cy="1326326"/>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4000"/>
              <a:buFont typeface="Calibri"/>
              <a:buNone/>
            </a:pPr>
            <a:r>
              <a:rPr lang="en-GB" sz="4000">
                <a:solidFill>
                  <a:schemeClr val="dk2"/>
                </a:solidFill>
              </a:rPr>
              <a:t>Recommendations</a:t>
            </a:r>
            <a:r>
              <a:rPr lang="en-GB" sz="4000" b="1">
                <a:solidFill>
                  <a:schemeClr val="dk2"/>
                </a:solidFill>
              </a:rPr>
              <a:t> </a:t>
            </a:r>
            <a:br>
              <a:rPr lang="en-GB" sz="3200" b="1">
                <a:solidFill>
                  <a:schemeClr val="dk2"/>
                </a:solidFill>
              </a:rPr>
            </a:br>
            <a:r>
              <a:rPr lang="en-GB" sz="3200" b="1"/>
              <a:t>teachers and teaching</a:t>
            </a:r>
            <a:endParaRPr sz="3200" b="1">
              <a:solidFill>
                <a:schemeClr val="dk2"/>
              </a:solidFill>
            </a:endParaRPr>
          </a:p>
        </p:txBody>
      </p:sp>
      <p:pic>
        <p:nvPicPr>
          <p:cNvPr id="179" name="Google Shape;179;p21"/>
          <p:cNvPicPr preferRelativeResize="0"/>
          <p:nvPr/>
        </p:nvPicPr>
        <p:blipFill rotWithShape="1">
          <a:blip r:embed="rId4">
            <a:alphaModFix/>
          </a:blip>
          <a:srcRect/>
          <a:stretch/>
        </p:blipFill>
        <p:spPr>
          <a:xfrm>
            <a:off x="510767" y="239832"/>
            <a:ext cx="1162550" cy="1157964"/>
          </a:xfrm>
          <a:prstGeom prst="rect">
            <a:avLst/>
          </a:prstGeom>
          <a:noFill/>
          <a:ln>
            <a:noFill/>
          </a:ln>
        </p:spPr>
      </p:pic>
      <p:sp>
        <p:nvSpPr>
          <p:cNvPr id="180" name="Google Shape;180;p21"/>
          <p:cNvSpPr txBox="1">
            <a:spLocks noGrp="1"/>
          </p:cNvSpPr>
          <p:nvPr>
            <p:ph type="body" idx="1"/>
          </p:nvPr>
        </p:nvSpPr>
        <p:spPr>
          <a:xfrm>
            <a:off x="838200" y="1825624"/>
            <a:ext cx="6357257" cy="465137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GB" sz="3200"/>
              <a:t>Increase </a:t>
            </a:r>
            <a:r>
              <a:rPr lang="en-GB" sz="3200" b="1"/>
              <a:t>capacity</a:t>
            </a:r>
            <a:r>
              <a:rPr lang="en-GB" sz="3200"/>
              <a:t> for virtual teaching</a:t>
            </a:r>
            <a:endParaRPr/>
          </a:p>
          <a:p>
            <a:pPr marL="0" lvl="0" indent="0" algn="l" rtl="0">
              <a:lnSpc>
                <a:spcPct val="90000"/>
              </a:lnSpc>
              <a:spcBef>
                <a:spcPts val="1000"/>
              </a:spcBef>
              <a:spcAft>
                <a:spcPts val="0"/>
              </a:spcAft>
              <a:buClr>
                <a:schemeClr val="dk1"/>
              </a:buClr>
              <a:buSzPts val="3200"/>
              <a:buNone/>
            </a:pPr>
            <a:r>
              <a:rPr lang="en-GB" sz="3200"/>
              <a:t>Change school </a:t>
            </a:r>
            <a:r>
              <a:rPr lang="en-GB" sz="3200" b="1"/>
              <a:t>culture</a:t>
            </a:r>
            <a:r>
              <a:rPr lang="en-GB" sz="3200"/>
              <a:t> </a:t>
            </a:r>
            <a:endParaRPr/>
          </a:p>
          <a:p>
            <a:pPr marL="0" lvl="0" indent="0" algn="l" rtl="0">
              <a:lnSpc>
                <a:spcPct val="90000"/>
              </a:lnSpc>
              <a:spcBef>
                <a:spcPts val="1000"/>
              </a:spcBef>
              <a:spcAft>
                <a:spcPts val="0"/>
              </a:spcAft>
              <a:buClr>
                <a:schemeClr val="dk1"/>
              </a:buClr>
              <a:buSzPts val="3200"/>
              <a:buNone/>
            </a:pPr>
            <a:r>
              <a:rPr lang="en-GB" sz="3200" b="1"/>
              <a:t>Support</a:t>
            </a:r>
            <a:r>
              <a:rPr lang="en-GB" sz="3200"/>
              <a:t> for teachers</a:t>
            </a:r>
            <a:endParaRPr/>
          </a:p>
          <a:p>
            <a:pPr marL="0" lvl="0" indent="0" algn="l" rtl="0">
              <a:lnSpc>
                <a:spcPct val="90000"/>
              </a:lnSpc>
              <a:spcBef>
                <a:spcPts val="1000"/>
              </a:spcBef>
              <a:spcAft>
                <a:spcPts val="0"/>
              </a:spcAft>
              <a:buClr>
                <a:schemeClr val="dk1"/>
              </a:buClr>
              <a:buSzPts val="3200"/>
              <a:buNone/>
            </a:pPr>
            <a:r>
              <a:rPr lang="en-GB" sz="3200" b="1"/>
              <a:t>Student-centred approaches </a:t>
            </a:r>
            <a:r>
              <a:rPr lang="en-GB" sz="3200"/>
              <a:t>needed</a:t>
            </a:r>
            <a:endParaRPr/>
          </a:p>
          <a:p>
            <a:pPr marL="0" lvl="0" indent="0" algn="l" rtl="0">
              <a:lnSpc>
                <a:spcPct val="90000"/>
              </a:lnSpc>
              <a:spcBef>
                <a:spcPts val="1000"/>
              </a:spcBef>
              <a:spcAft>
                <a:spcPts val="0"/>
              </a:spcAft>
              <a:buClr>
                <a:schemeClr val="dk1"/>
              </a:buClr>
              <a:buSzPts val="3200"/>
              <a:buNone/>
            </a:pPr>
            <a:r>
              <a:rPr lang="en-GB" sz="3200"/>
              <a:t>Rethink </a:t>
            </a:r>
            <a:r>
              <a:rPr lang="en-GB" sz="3200" b="1"/>
              <a:t>assessment</a:t>
            </a:r>
            <a:endParaRPr/>
          </a:p>
          <a:p>
            <a:pPr marL="0" lvl="0" indent="0" algn="l" rtl="0">
              <a:lnSpc>
                <a:spcPct val="90000"/>
              </a:lnSpc>
              <a:spcBef>
                <a:spcPts val="1000"/>
              </a:spcBef>
              <a:spcAft>
                <a:spcPts val="0"/>
              </a:spcAft>
              <a:buClr>
                <a:schemeClr val="dk1"/>
              </a:buClr>
              <a:buSzPts val="3200"/>
              <a:buNone/>
            </a:pPr>
            <a:r>
              <a:rPr lang="en-GB" sz="3200"/>
              <a:t>Use / generate </a:t>
            </a:r>
            <a:r>
              <a:rPr lang="en-GB" sz="3200" b="1"/>
              <a:t>OERs</a:t>
            </a:r>
            <a:r>
              <a:rPr lang="en-GB" sz="3200"/>
              <a:t> (Open Education Resources) </a:t>
            </a:r>
            <a:endParaRPr/>
          </a:p>
          <a:p>
            <a:pPr marL="0" lvl="0" indent="0" algn="l" rtl="0">
              <a:lnSpc>
                <a:spcPct val="90000"/>
              </a:lnSpc>
              <a:spcBef>
                <a:spcPts val="1000"/>
              </a:spcBef>
              <a:spcAft>
                <a:spcPts val="0"/>
              </a:spcAft>
              <a:buClr>
                <a:schemeClr val="dk1"/>
              </a:buClr>
              <a:buSzPts val="6000"/>
              <a:buNone/>
            </a:pPr>
            <a:endParaRPr sz="6000" i="1"/>
          </a:p>
        </p:txBody>
      </p:sp>
      <p:pic>
        <p:nvPicPr>
          <p:cNvPr id="181" name="Google Shape;181;p21"/>
          <p:cNvPicPr preferRelativeResize="0"/>
          <p:nvPr/>
        </p:nvPicPr>
        <p:blipFill rotWithShape="1">
          <a:blip r:embed="rId5">
            <a:alphaModFix/>
          </a:blip>
          <a:srcRect/>
          <a:stretch/>
        </p:blipFill>
        <p:spPr>
          <a:xfrm>
            <a:off x="7358107" y="-1"/>
            <a:ext cx="4840941" cy="6858000"/>
          </a:xfrm>
          <a:prstGeom prst="rect">
            <a:avLst/>
          </a:prstGeom>
          <a:noFill/>
          <a:ln>
            <a:noFill/>
          </a:ln>
        </p:spPr>
      </p:pic>
      <p:sp>
        <p:nvSpPr>
          <p:cNvPr id="182" name="Google Shape;182;p21"/>
          <p:cNvSpPr txBox="1"/>
          <p:nvPr/>
        </p:nvSpPr>
        <p:spPr>
          <a:xfrm>
            <a:off x="1684729" y="6307127"/>
            <a:ext cx="398864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u="sng">
                <a:solidFill>
                  <a:schemeClr val="hlink"/>
                </a:solidFill>
                <a:latin typeface="Calibri"/>
                <a:ea typeface="Calibri"/>
                <a:cs typeface="Calibri"/>
                <a:sym typeface="Calibri"/>
                <a:hlinkClick r:id="rId6"/>
              </a:rPr>
              <a:t>https://shorturl.at/rtLX5</a:t>
            </a:r>
            <a:r>
              <a:rPr lang="en-GB" sz="2800">
                <a:solidFill>
                  <a:schemeClr val="dk1"/>
                </a:solidFill>
                <a:latin typeface="Calibri"/>
                <a:ea typeface="Calibri"/>
                <a:cs typeface="Calibri"/>
                <a:sym typeface="Calibri"/>
              </a:rPr>
              <a:t> </a:t>
            </a:r>
            <a:endParaRPr/>
          </a:p>
        </p:txBody>
      </p:sp>
    </p:spTree>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556</Words>
  <Application>Microsoft Office PowerPoint</Application>
  <PresentationFormat>Widescreen</PresentationFormat>
  <Paragraphs>78</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1_Office Theme</vt:lpstr>
      <vt:lpstr>PowerPoint Presentation</vt:lpstr>
      <vt:lpstr>Onlife: lived experience with pervasive technology (Floridi, 2015)</vt:lpstr>
      <vt:lpstr>Emerging Digital Spaces (Cope, 2011)</vt:lpstr>
      <vt:lpstr>Guidebook for teachers and educators</vt:lpstr>
      <vt:lpstr>Guidebook for teachers and educators</vt:lpstr>
      <vt:lpstr>Guidebook for teachers and educators</vt:lpstr>
      <vt:lpstr>PowerPoint Presentation</vt:lpstr>
      <vt:lpstr>Recommendations  strategy and systems </vt:lpstr>
      <vt:lpstr>Recommendations  teachers and teaching</vt:lpstr>
      <vt:lpstr>Recommendations  staff preparation and training</vt:lpstr>
      <vt:lpstr>Recommendations  student learning needs</vt:lpstr>
      <vt:lpstr>Post-pandemic futures</vt:lpstr>
      <vt:lpstr>The ONLIFE Partners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Daphne Kampani</cp:lastModifiedBy>
  <cp:revision>1</cp:revision>
  <dcterms:modified xsi:type="dcterms:W3CDTF">2023-05-02T08:02:52Z</dcterms:modified>
</cp:coreProperties>
</file>