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71" r:id="rId4"/>
    <p:sldId id="274" r:id="rId5"/>
    <p:sldId id="273" r:id="rId6"/>
    <p:sldId id="275"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302A-5084-4533-9DC9-4CA3AFB73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6A7C43-86E1-4AE9-BDE2-0AC2E739B4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1A4B86-5BD1-4BCE-88C8-0C2262C44D42}"/>
              </a:ext>
            </a:extLst>
          </p:cNvPr>
          <p:cNvSpPr>
            <a:spLocks noGrp="1"/>
          </p:cNvSpPr>
          <p:nvPr>
            <p:ph type="dt" sz="half" idx="10"/>
          </p:nvPr>
        </p:nvSpPr>
        <p:spPr/>
        <p:txBody>
          <a:bodyPr/>
          <a:lstStyle/>
          <a:p>
            <a:fld id="{B2B0D56A-828B-4070-A44C-2CD0141DFF4B}" type="datetimeFigureOut">
              <a:rPr lang="en-US" smtClean="0"/>
              <a:t>4/30/2023</a:t>
            </a:fld>
            <a:endParaRPr lang="en-US"/>
          </a:p>
        </p:txBody>
      </p:sp>
      <p:sp>
        <p:nvSpPr>
          <p:cNvPr id="5" name="Footer Placeholder 4">
            <a:extLst>
              <a:ext uri="{FF2B5EF4-FFF2-40B4-BE49-F238E27FC236}">
                <a16:creationId xmlns:a16="http://schemas.microsoft.com/office/drawing/2014/main" id="{5AC702BA-226C-4162-A3C7-E5222D3B7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A16D2-258E-408D-82CA-97B37D5D0F18}"/>
              </a:ext>
            </a:extLst>
          </p:cNvPr>
          <p:cNvSpPr>
            <a:spLocks noGrp="1"/>
          </p:cNvSpPr>
          <p:nvPr>
            <p:ph type="sldNum" sz="quarter" idx="12"/>
          </p:nvPr>
        </p:nvSpPr>
        <p:spPr/>
        <p:txBody>
          <a:bodyPr/>
          <a:lstStyle/>
          <a:p>
            <a:fld id="{47E1B686-27FB-452E-982D-B140F2B4B3B0}" type="slidenum">
              <a:rPr lang="en-US" smtClean="0"/>
              <a:t>‹N›</a:t>
            </a:fld>
            <a:endParaRPr lang="en-US"/>
          </a:p>
        </p:txBody>
      </p:sp>
    </p:spTree>
    <p:extLst>
      <p:ext uri="{BB962C8B-B14F-4D97-AF65-F5344CB8AC3E}">
        <p14:creationId xmlns:p14="http://schemas.microsoft.com/office/powerpoint/2010/main" val="425148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03B3-6F5F-48C9-B68C-9750EC7C5C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440FCC-3497-466C-BA3C-277B49A658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761B8-CA09-49C5-A4EA-C18A7B7B6FAC}"/>
              </a:ext>
            </a:extLst>
          </p:cNvPr>
          <p:cNvSpPr>
            <a:spLocks noGrp="1"/>
          </p:cNvSpPr>
          <p:nvPr>
            <p:ph type="dt" sz="half" idx="10"/>
          </p:nvPr>
        </p:nvSpPr>
        <p:spPr/>
        <p:txBody>
          <a:bodyPr/>
          <a:lstStyle/>
          <a:p>
            <a:fld id="{B2B0D56A-828B-4070-A44C-2CD0141DFF4B}" type="datetimeFigureOut">
              <a:rPr lang="en-US" smtClean="0"/>
              <a:t>4/30/2023</a:t>
            </a:fld>
            <a:endParaRPr lang="en-US"/>
          </a:p>
        </p:txBody>
      </p:sp>
      <p:sp>
        <p:nvSpPr>
          <p:cNvPr id="5" name="Footer Placeholder 4">
            <a:extLst>
              <a:ext uri="{FF2B5EF4-FFF2-40B4-BE49-F238E27FC236}">
                <a16:creationId xmlns:a16="http://schemas.microsoft.com/office/drawing/2014/main" id="{B78A4A31-677E-4B4D-8267-1DA245132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37D5F-CBF7-443D-99F4-F01F6C748FD2}"/>
              </a:ext>
            </a:extLst>
          </p:cNvPr>
          <p:cNvSpPr>
            <a:spLocks noGrp="1"/>
          </p:cNvSpPr>
          <p:nvPr>
            <p:ph type="sldNum" sz="quarter" idx="12"/>
          </p:nvPr>
        </p:nvSpPr>
        <p:spPr/>
        <p:txBody>
          <a:bodyPr/>
          <a:lstStyle/>
          <a:p>
            <a:fld id="{47E1B686-27FB-452E-982D-B140F2B4B3B0}" type="slidenum">
              <a:rPr lang="en-US" smtClean="0"/>
              <a:t>‹N›</a:t>
            </a:fld>
            <a:endParaRPr lang="en-US"/>
          </a:p>
        </p:txBody>
      </p:sp>
    </p:spTree>
    <p:extLst>
      <p:ext uri="{BB962C8B-B14F-4D97-AF65-F5344CB8AC3E}">
        <p14:creationId xmlns:p14="http://schemas.microsoft.com/office/powerpoint/2010/main" val="186412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EDFA6D-AD29-4E27-8B34-18CC1D2F4F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4555C6-1CE7-480E-9394-7DBBFBE0C1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69B4B-0428-4BE0-A469-FB1EC4B27D56}"/>
              </a:ext>
            </a:extLst>
          </p:cNvPr>
          <p:cNvSpPr>
            <a:spLocks noGrp="1"/>
          </p:cNvSpPr>
          <p:nvPr>
            <p:ph type="dt" sz="half" idx="10"/>
          </p:nvPr>
        </p:nvSpPr>
        <p:spPr/>
        <p:txBody>
          <a:bodyPr/>
          <a:lstStyle/>
          <a:p>
            <a:fld id="{B2B0D56A-828B-4070-A44C-2CD0141DFF4B}" type="datetimeFigureOut">
              <a:rPr lang="en-US" smtClean="0"/>
              <a:t>4/30/2023</a:t>
            </a:fld>
            <a:endParaRPr lang="en-US"/>
          </a:p>
        </p:txBody>
      </p:sp>
      <p:sp>
        <p:nvSpPr>
          <p:cNvPr id="5" name="Footer Placeholder 4">
            <a:extLst>
              <a:ext uri="{FF2B5EF4-FFF2-40B4-BE49-F238E27FC236}">
                <a16:creationId xmlns:a16="http://schemas.microsoft.com/office/drawing/2014/main" id="{CBDA12D7-2FDD-432E-893D-5E5DED3E9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43A4E-767D-482F-A49C-937A81987A0B}"/>
              </a:ext>
            </a:extLst>
          </p:cNvPr>
          <p:cNvSpPr>
            <a:spLocks noGrp="1"/>
          </p:cNvSpPr>
          <p:nvPr>
            <p:ph type="sldNum" sz="quarter" idx="12"/>
          </p:nvPr>
        </p:nvSpPr>
        <p:spPr/>
        <p:txBody>
          <a:bodyPr/>
          <a:lstStyle/>
          <a:p>
            <a:fld id="{47E1B686-27FB-452E-982D-B140F2B4B3B0}" type="slidenum">
              <a:rPr lang="en-US" smtClean="0"/>
              <a:t>‹N›</a:t>
            </a:fld>
            <a:endParaRPr lang="en-US"/>
          </a:p>
        </p:txBody>
      </p:sp>
    </p:spTree>
    <p:extLst>
      <p:ext uri="{BB962C8B-B14F-4D97-AF65-F5344CB8AC3E}">
        <p14:creationId xmlns:p14="http://schemas.microsoft.com/office/powerpoint/2010/main" val="248651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F6614-599C-400E-8CA9-3699648A54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920B67-39F6-42AB-9ADB-1523C36E42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D5CD1-5295-47BE-A239-129A558F6CD3}"/>
              </a:ext>
            </a:extLst>
          </p:cNvPr>
          <p:cNvSpPr>
            <a:spLocks noGrp="1"/>
          </p:cNvSpPr>
          <p:nvPr>
            <p:ph type="dt" sz="half" idx="10"/>
          </p:nvPr>
        </p:nvSpPr>
        <p:spPr/>
        <p:txBody>
          <a:bodyPr/>
          <a:lstStyle/>
          <a:p>
            <a:fld id="{B2B0D56A-828B-4070-A44C-2CD0141DFF4B}" type="datetimeFigureOut">
              <a:rPr lang="en-US" smtClean="0"/>
              <a:t>4/30/2023</a:t>
            </a:fld>
            <a:endParaRPr lang="en-US"/>
          </a:p>
        </p:txBody>
      </p:sp>
      <p:sp>
        <p:nvSpPr>
          <p:cNvPr id="5" name="Footer Placeholder 4">
            <a:extLst>
              <a:ext uri="{FF2B5EF4-FFF2-40B4-BE49-F238E27FC236}">
                <a16:creationId xmlns:a16="http://schemas.microsoft.com/office/drawing/2014/main" id="{EB1FDD2B-686C-484A-B27D-603E9375D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2FA48-4355-4E7A-AE2E-6B378459A93E}"/>
              </a:ext>
            </a:extLst>
          </p:cNvPr>
          <p:cNvSpPr>
            <a:spLocks noGrp="1"/>
          </p:cNvSpPr>
          <p:nvPr>
            <p:ph type="sldNum" sz="quarter" idx="12"/>
          </p:nvPr>
        </p:nvSpPr>
        <p:spPr/>
        <p:txBody>
          <a:bodyPr/>
          <a:lstStyle/>
          <a:p>
            <a:fld id="{47E1B686-27FB-452E-982D-B140F2B4B3B0}" type="slidenum">
              <a:rPr lang="en-US" smtClean="0"/>
              <a:t>‹N›</a:t>
            </a:fld>
            <a:endParaRPr lang="en-US"/>
          </a:p>
        </p:txBody>
      </p:sp>
    </p:spTree>
    <p:extLst>
      <p:ext uri="{BB962C8B-B14F-4D97-AF65-F5344CB8AC3E}">
        <p14:creationId xmlns:p14="http://schemas.microsoft.com/office/powerpoint/2010/main" val="239858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5FC6-C0F1-4B68-9B9D-FA364B0650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477CA4-D3B9-426B-A155-EA99366CE1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7A3876-52B8-4D75-AF1E-1856CF539D6E}"/>
              </a:ext>
            </a:extLst>
          </p:cNvPr>
          <p:cNvSpPr>
            <a:spLocks noGrp="1"/>
          </p:cNvSpPr>
          <p:nvPr>
            <p:ph type="dt" sz="half" idx="10"/>
          </p:nvPr>
        </p:nvSpPr>
        <p:spPr/>
        <p:txBody>
          <a:bodyPr/>
          <a:lstStyle/>
          <a:p>
            <a:fld id="{B2B0D56A-828B-4070-A44C-2CD0141DFF4B}" type="datetimeFigureOut">
              <a:rPr lang="en-US" smtClean="0"/>
              <a:t>4/30/2023</a:t>
            </a:fld>
            <a:endParaRPr lang="en-US"/>
          </a:p>
        </p:txBody>
      </p:sp>
      <p:sp>
        <p:nvSpPr>
          <p:cNvPr id="5" name="Footer Placeholder 4">
            <a:extLst>
              <a:ext uri="{FF2B5EF4-FFF2-40B4-BE49-F238E27FC236}">
                <a16:creationId xmlns:a16="http://schemas.microsoft.com/office/drawing/2014/main" id="{CB6FFF3C-90B0-4AB8-B804-A90BCA3AA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1ED0F-6FF6-45F7-8293-44B853ED9944}"/>
              </a:ext>
            </a:extLst>
          </p:cNvPr>
          <p:cNvSpPr>
            <a:spLocks noGrp="1"/>
          </p:cNvSpPr>
          <p:nvPr>
            <p:ph type="sldNum" sz="quarter" idx="12"/>
          </p:nvPr>
        </p:nvSpPr>
        <p:spPr/>
        <p:txBody>
          <a:bodyPr/>
          <a:lstStyle/>
          <a:p>
            <a:fld id="{47E1B686-27FB-452E-982D-B140F2B4B3B0}" type="slidenum">
              <a:rPr lang="en-US" smtClean="0"/>
              <a:t>‹N›</a:t>
            </a:fld>
            <a:endParaRPr lang="en-US"/>
          </a:p>
        </p:txBody>
      </p:sp>
    </p:spTree>
    <p:extLst>
      <p:ext uri="{BB962C8B-B14F-4D97-AF65-F5344CB8AC3E}">
        <p14:creationId xmlns:p14="http://schemas.microsoft.com/office/powerpoint/2010/main" val="228922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806B-E34A-47DE-B03F-E72EDDDB0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90DC4E-6627-4850-BF76-6A6EDB3CF9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624E54-4C5B-42B0-9727-7CF45166D4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A17B2A-8B8A-4B32-9D21-618440C25D24}"/>
              </a:ext>
            </a:extLst>
          </p:cNvPr>
          <p:cNvSpPr>
            <a:spLocks noGrp="1"/>
          </p:cNvSpPr>
          <p:nvPr>
            <p:ph type="dt" sz="half" idx="10"/>
          </p:nvPr>
        </p:nvSpPr>
        <p:spPr/>
        <p:txBody>
          <a:bodyPr/>
          <a:lstStyle/>
          <a:p>
            <a:fld id="{B2B0D56A-828B-4070-A44C-2CD0141DFF4B}" type="datetimeFigureOut">
              <a:rPr lang="en-US" smtClean="0"/>
              <a:t>4/30/2023</a:t>
            </a:fld>
            <a:endParaRPr lang="en-US"/>
          </a:p>
        </p:txBody>
      </p:sp>
      <p:sp>
        <p:nvSpPr>
          <p:cNvPr id="6" name="Footer Placeholder 5">
            <a:extLst>
              <a:ext uri="{FF2B5EF4-FFF2-40B4-BE49-F238E27FC236}">
                <a16:creationId xmlns:a16="http://schemas.microsoft.com/office/drawing/2014/main" id="{505D1612-021D-45E4-94FC-B5202BBC7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2445A4-A855-46C6-B700-E14825E9B5F5}"/>
              </a:ext>
            </a:extLst>
          </p:cNvPr>
          <p:cNvSpPr>
            <a:spLocks noGrp="1"/>
          </p:cNvSpPr>
          <p:nvPr>
            <p:ph type="sldNum" sz="quarter" idx="12"/>
          </p:nvPr>
        </p:nvSpPr>
        <p:spPr/>
        <p:txBody>
          <a:bodyPr/>
          <a:lstStyle/>
          <a:p>
            <a:fld id="{47E1B686-27FB-452E-982D-B140F2B4B3B0}" type="slidenum">
              <a:rPr lang="en-US" smtClean="0"/>
              <a:t>‹N›</a:t>
            </a:fld>
            <a:endParaRPr lang="en-US"/>
          </a:p>
        </p:txBody>
      </p:sp>
    </p:spTree>
    <p:extLst>
      <p:ext uri="{BB962C8B-B14F-4D97-AF65-F5344CB8AC3E}">
        <p14:creationId xmlns:p14="http://schemas.microsoft.com/office/powerpoint/2010/main" val="348197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82EA-BD61-49C0-B4D7-F97A1C4F6E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6A0100-D204-418C-9D4F-9BD1E64CE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04DB35-F168-40F4-97A8-DA116922D0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EF07B3-5CB0-4F02-B449-7EF4C71F1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2AE508-BA3B-417E-9F61-F3E9251FDF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983CFD-F158-4976-A322-D93D136ECD6A}"/>
              </a:ext>
            </a:extLst>
          </p:cNvPr>
          <p:cNvSpPr>
            <a:spLocks noGrp="1"/>
          </p:cNvSpPr>
          <p:nvPr>
            <p:ph type="dt" sz="half" idx="10"/>
          </p:nvPr>
        </p:nvSpPr>
        <p:spPr/>
        <p:txBody>
          <a:bodyPr/>
          <a:lstStyle/>
          <a:p>
            <a:fld id="{B2B0D56A-828B-4070-A44C-2CD0141DFF4B}" type="datetimeFigureOut">
              <a:rPr lang="en-US" smtClean="0"/>
              <a:t>4/30/2023</a:t>
            </a:fld>
            <a:endParaRPr lang="en-US"/>
          </a:p>
        </p:txBody>
      </p:sp>
      <p:sp>
        <p:nvSpPr>
          <p:cNvPr id="8" name="Footer Placeholder 7">
            <a:extLst>
              <a:ext uri="{FF2B5EF4-FFF2-40B4-BE49-F238E27FC236}">
                <a16:creationId xmlns:a16="http://schemas.microsoft.com/office/drawing/2014/main" id="{A7D83CE3-8065-47AD-B5EA-B1DED62A72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799CCE-EACE-48FD-954F-D8FFF22175FC}"/>
              </a:ext>
            </a:extLst>
          </p:cNvPr>
          <p:cNvSpPr>
            <a:spLocks noGrp="1"/>
          </p:cNvSpPr>
          <p:nvPr>
            <p:ph type="sldNum" sz="quarter" idx="12"/>
          </p:nvPr>
        </p:nvSpPr>
        <p:spPr/>
        <p:txBody>
          <a:bodyPr/>
          <a:lstStyle/>
          <a:p>
            <a:fld id="{47E1B686-27FB-452E-982D-B140F2B4B3B0}" type="slidenum">
              <a:rPr lang="en-US" smtClean="0"/>
              <a:t>‹N›</a:t>
            </a:fld>
            <a:endParaRPr lang="en-US"/>
          </a:p>
        </p:txBody>
      </p:sp>
    </p:spTree>
    <p:extLst>
      <p:ext uri="{BB962C8B-B14F-4D97-AF65-F5344CB8AC3E}">
        <p14:creationId xmlns:p14="http://schemas.microsoft.com/office/powerpoint/2010/main" val="219587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4D20-D6A8-4A75-A4C6-824468D4DB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F1AAB9-F2DB-4BCC-8079-BEF9534F773F}"/>
              </a:ext>
            </a:extLst>
          </p:cNvPr>
          <p:cNvSpPr>
            <a:spLocks noGrp="1"/>
          </p:cNvSpPr>
          <p:nvPr>
            <p:ph type="dt" sz="half" idx="10"/>
          </p:nvPr>
        </p:nvSpPr>
        <p:spPr/>
        <p:txBody>
          <a:bodyPr/>
          <a:lstStyle/>
          <a:p>
            <a:fld id="{B2B0D56A-828B-4070-A44C-2CD0141DFF4B}" type="datetimeFigureOut">
              <a:rPr lang="en-US" smtClean="0"/>
              <a:t>4/30/2023</a:t>
            </a:fld>
            <a:endParaRPr lang="en-US"/>
          </a:p>
        </p:txBody>
      </p:sp>
      <p:sp>
        <p:nvSpPr>
          <p:cNvPr id="4" name="Footer Placeholder 3">
            <a:extLst>
              <a:ext uri="{FF2B5EF4-FFF2-40B4-BE49-F238E27FC236}">
                <a16:creationId xmlns:a16="http://schemas.microsoft.com/office/drawing/2014/main" id="{BAFB00E1-9B4F-4CAB-A907-8565D69239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33606A-B187-44D0-81E5-AD04E3FB9D47}"/>
              </a:ext>
            </a:extLst>
          </p:cNvPr>
          <p:cNvSpPr>
            <a:spLocks noGrp="1"/>
          </p:cNvSpPr>
          <p:nvPr>
            <p:ph type="sldNum" sz="quarter" idx="12"/>
          </p:nvPr>
        </p:nvSpPr>
        <p:spPr/>
        <p:txBody>
          <a:bodyPr/>
          <a:lstStyle/>
          <a:p>
            <a:fld id="{47E1B686-27FB-452E-982D-B140F2B4B3B0}" type="slidenum">
              <a:rPr lang="en-US" smtClean="0"/>
              <a:t>‹N›</a:t>
            </a:fld>
            <a:endParaRPr lang="en-US"/>
          </a:p>
        </p:txBody>
      </p:sp>
    </p:spTree>
    <p:extLst>
      <p:ext uri="{BB962C8B-B14F-4D97-AF65-F5344CB8AC3E}">
        <p14:creationId xmlns:p14="http://schemas.microsoft.com/office/powerpoint/2010/main" val="182653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9B453B-CFA4-49FA-8BD8-43B0EF564524}"/>
              </a:ext>
            </a:extLst>
          </p:cNvPr>
          <p:cNvSpPr>
            <a:spLocks noGrp="1"/>
          </p:cNvSpPr>
          <p:nvPr>
            <p:ph type="dt" sz="half" idx="10"/>
          </p:nvPr>
        </p:nvSpPr>
        <p:spPr/>
        <p:txBody>
          <a:bodyPr/>
          <a:lstStyle/>
          <a:p>
            <a:fld id="{B2B0D56A-828B-4070-A44C-2CD0141DFF4B}" type="datetimeFigureOut">
              <a:rPr lang="en-US" smtClean="0"/>
              <a:t>4/30/2023</a:t>
            </a:fld>
            <a:endParaRPr lang="en-US"/>
          </a:p>
        </p:txBody>
      </p:sp>
      <p:sp>
        <p:nvSpPr>
          <p:cNvPr id="3" name="Footer Placeholder 2">
            <a:extLst>
              <a:ext uri="{FF2B5EF4-FFF2-40B4-BE49-F238E27FC236}">
                <a16:creationId xmlns:a16="http://schemas.microsoft.com/office/drawing/2014/main" id="{A0D72B8F-EE88-4CA5-82A0-8900A71EA7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D936B1-B27F-44FA-8468-E0CCDB4E547E}"/>
              </a:ext>
            </a:extLst>
          </p:cNvPr>
          <p:cNvSpPr>
            <a:spLocks noGrp="1"/>
          </p:cNvSpPr>
          <p:nvPr>
            <p:ph type="sldNum" sz="quarter" idx="12"/>
          </p:nvPr>
        </p:nvSpPr>
        <p:spPr/>
        <p:txBody>
          <a:bodyPr/>
          <a:lstStyle/>
          <a:p>
            <a:fld id="{47E1B686-27FB-452E-982D-B140F2B4B3B0}" type="slidenum">
              <a:rPr lang="en-US" smtClean="0"/>
              <a:t>‹N›</a:t>
            </a:fld>
            <a:endParaRPr lang="en-US"/>
          </a:p>
        </p:txBody>
      </p:sp>
    </p:spTree>
    <p:extLst>
      <p:ext uri="{BB962C8B-B14F-4D97-AF65-F5344CB8AC3E}">
        <p14:creationId xmlns:p14="http://schemas.microsoft.com/office/powerpoint/2010/main" val="194610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9EF2-7EDA-4785-A9C0-F0603148A2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FA8861-04CC-48A2-BDE1-940FB233B2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D3168D-72C3-4C29-AE2F-37154022CF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01D638-544A-401D-8639-DD7D343329CD}"/>
              </a:ext>
            </a:extLst>
          </p:cNvPr>
          <p:cNvSpPr>
            <a:spLocks noGrp="1"/>
          </p:cNvSpPr>
          <p:nvPr>
            <p:ph type="dt" sz="half" idx="10"/>
          </p:nvPr>
        </p:nvSpPr>
        <p:spPr/>
        <p:txBody>
          <a:bodyPr/>
          <a:lstStyle/>
          <a:p>
            <a:fld id="{B2B0D56A-828B-4070-A44C-2CD0141DFF4B}" type="datetimeFigureOut">
              <a:rPr lang="en-US" smtClean="0"/>
              <a:t>4/30/2023</a:t>
            </a:fld>
            <a:endParaRPr lang="en-US"/>
          </a:p>
        </p:txBody>
      </p:sp>
      <p:sp>
        <p:nvSpPr>
          <p:cNvPr id="6" name="Footer Placeholder 5">
            <a:extLst>
              <a:ext uri="{FF2B5EF4-FFF2-40B4-BE49-F238E27FC236}">
                <a16:creationId xmlns:a16="http://schemas.microsoft.com/office/drawing/2014/main" id="{3B71C130-D40A-4BAD-92E4-4ACA87679A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ABCFFE-4F58-44B5-8358-2BB68F58E696}"/>
              </a:ext>
            </a:extLst>
          </p:cNvPr>
          <p:cNvSpPr>
            <a:spLocks noGrp="1"/>
          </p:cNvSpPr>
          <p:nvPr>
            <p:ph type="sldNum" sz="quarter" idx="12"/>
          </p:nvPr>
        </p:nvSpPr>
        <p:spPr/>
        <p:txBody>
          <a:bodyPr/>
          <a:lstStyle/>
          <a:p>
            <a:fld id="{47E1B686-27FB-452E-982D-B140F2B4B3B0}" type="slidenum">
              <a:rPr lang="en-US" smtClean="0"/>
              <a:t>‹N›</a:t>
            </a:fld>
            <a:endParaRPr lang="en-US"/>
          </a:p>
        </p:txBody>
      </p:sp>
    </p:spTree>
    <p:extLst>
      <p:ext uri="{BB962C8B-B14F-4D97-AF65-F5344CB8AC3E}">
        <p14:creationId xmlns:p14="http://schemas.microsoft.com/office/powerpoint/2010/main" val="374916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1349-CB26-4679-83B8-B5AF202F7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01D1EB-B664-47AA-A3F4-8CFC0138A0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D70251-6778-4CD9-B6B4-4EB07ABEE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3D03DC-88BB-4A30-9D52-00945FC4609A}"/>
              </a:ext>
            </a:extLst>
          </p:cNvPr>
          <p:cNvSpPr>
            <a:spLocks noGrp="1"/>
          </p:cNvSpPr>
          <p:nvPr>
            <p:ph type="dt" sz="half" idx="10"/>
          </p:nvPr>
        </p:nvSpPr>
        <p:spPr/>
        <p:txBody>
          <a:bodyPr/>
          <a:lstStyle/>
          <a:p>
            <a:fld id="{B2B0D56A-828B-4070-A44C-2CD0141DFF4B}" type="datetimeFigureOut">
              <a:rPr lang="en-US" smtClean="0"/>
              <a:t>4/30/2023</a:t>
            </a:fld>
            <a:endParaRPr lang="en-US"/>
          </a:p>
        </p:txBody>
      </p:sp>
      <p:sp>
        <p:nvSpPr>
          <p:cNvPr id="6" name="Footer Placeholder 5">
            <a:extLst>
              <a:ext uri="{FF2B5EF4-FFF2-40B4-BE49-F238E27FC236}">
                <a16:creationId xmlns:a16="http://schemas.microsoft.com/office/drawing/2014/main" id="{91BB5B7C-9EB9-4885-8287-FC317D91DB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6BC1B-D3B6-4E45-8FFB-7FC75BA503EE}"/>
              </a:ext>
            </a:extLst>
          </p:cNvPr>
          <p:cNvSpPr>
            <a:spLocks noGrp="1"/>
          </p:cNvSpPr>
          <p:nvPr>
            <p:ph type="sldNum" sz="quarter" idx="12"/>
          </p:nvPr>
        </p:nvSpPr>
        <p:spPr/>
        <p:txBody>
          <a:bodyPr/>
          <a:lstStyle/>
          <a:p>
            <a:fld id="{47E1B686-27FB-452E-982D-B140F2B4B3B0}" type="slidenum">
              <a:rPr lang="en-US" smtClean="0"/>
              <a:t>‹N›</a:t>
            </a:fld>
            <a:endParaRPr lang="en-US"/>
          </a:p>
        </p:txBody>
      </p:sp>
    </p:spTree>
    <p:extLst>
      <p:ext uri="{BB962C8B-B14F-4D97-AF65-F5344CB8AC3E}">
        <p14:creationId xmlns:p14="http://schemas.microsoft.com/office/powerpoint/2010/main" val="213791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BFB111-D886-4C38-BE1D-1D66DA575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48B695-8F55-4359-8801-6221ACB8F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9D71E-BB28-46B0-8D54-59C441D0AC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0D56A-828B-4070-A44C-2CD0141DFF4B}" type="datetimeFigureOut">
              <a:rPr lang="en-US" smtClean="0"/>
              <a:t>4/30/2023</a:t>
            </a:fld>
            <a:endParaRPr lang="en-US"/>
          </a:p>
        </p:txBody>
      </p:sp>
      <p:sp>
        <p:nvSpPr>
          <p:cNvPr id="5" name="Footer Placeholder 4">
            <a:extLst>
              <a:ext uri="{FF2B5EF4-FFF2-40B4-BE49-F238E27FC236}">
                <a16:creationId xmlns:a16="http://schemas.microsoft.com/office/drawing/2014/main" id="{EE20CAA3-6483-493D-95A6-1A6D3F2063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BF0061-4612-4FB7-8E05-BB2C2A48CC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1B686-27FB-452E-982D-B140F2B4B3B0}" type="slidenum">
              <a:rPr lang="en-US" smtClean="0"/>
              <a:t>‹N›</a:t>
            </a:fld>
            <a:endParaRPr lang="en-US"/>
          </a:p>
        </p:txBody>
      </p:sp>
    </p:spTree>
    <p:extLst>
      <p:ext uri="{BB962C8B-B14F-4D97-AF65-F5344CB8AC3E}">
        <p14:creationId xmlns:p14="http://schemas.microsoft.com/office/powerpoint/2010/main" val="3093027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onlife.up.krakow.pl/wp-content/uploads/sites/82/2023/04/IO4-Recommendations-and-guidelines-for-School-System-Bodies.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onlife.up.krakow.pl/test/" TargetMode="External"/><Relationship Id="rId3" Type="http://schemas.openxmlformats.org/officeDocument/2006/relationships/image" Target="../media/image2.png"/><Relationship Id="rId7" Type="http://schemas.openxmlformats.org/officeDocument/2006/relationships/hyperlink" Target="https://onlife.up.krakow.pl/wp-content/uploads/sites/82/2023/04/O3-ONLIFE-Learning-Paradigm-OLP.pdf"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projectsmoodle.up.krakow.pl/login/index.php" TargetMode="External"/><Relationship Id="rId5" Type="http://schemas.openxmlformats.org/officeDocument/2006/relationships/hyperlink" Target="https://onlife.up.krakow.pl/wp-content/uploads/sites/82/2023/04/IO2-ONLIFE-Learning-Environment.pdf" TargetMode="External"/><Relationship Id="rId4" Type="http://schemas.openxmlformats.org/officeDocument/2006/relationships/hyperlink" Target="https://onlife.up.krakow.pl/wp-content/uploads/sites/82/2023/04/IO1-Guidebook-Patterns-for-enhancing-digital-technologies-in-School-Education.pdf" TargetMode="External"/><Relationship Id="rId9" Type="http://schemas.openxmlformats.org/officeDocument/2006/relationships/hyperlink" Target="https://onlife.up.krakow.pl/wp-content/uploads/sites/82/2023/04/IO4-Recommendations-and-guidelines-for-School-System-Bodie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4"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9" name="Title 1">
            <a:extLst>
              <a:ext uri="{FF2B5EF4-FFF2-40B4-BE49-F238E27FC236}">
                <a16:creationId xmlns:a16="http://schemas.microsoft.com/office/drawing/2014/main" id="{154397A9-0F37-4226-BFB8-63D9F43D2092}"/>
              </a:ext>
            </a:extLst>
          </p:cNvPr>
          <p:cNvSpPr txBox="1">
            <a:spLocks/>
          </p:cNvSpPr>
          <p:nvPr/>
        </p:nvSpPr>
        <p:spPr>
          <a:xfrm>
            <a:off x="472718" y="1480954"/>
            <a:ext cx="11246258" cy="291901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ONLIFE: Empower hybrid Competences for </a:t>
            </a:r>
            <a:r>
              <a:rPr kumimoji="0" lang="en-US" sz="3600" b="0" i="0" u="none" strike="noStrike" kern="1200" cap="none" spc="0" normalizeH="0" baseline="0" noProof="0" dirty="0" err="1">
                <a:ln>
                  <a:noFill/>
                </a:ln>
                <a:solidFill>
                  <a:prstClr val="black"/>
                </a:solidFill>
                <a:effectLst/>
                <a:uLnTx/>
                <a:uFillTx/>
                <a:latin typeface="Calibri Light" panose="020F0302020204030204"/>
                <a:ea typeface="+mj-ea"/>
                <a:cs typeface="+mj-cs"/>
              </a:rPr>
              <a:t>Onlife</a:t>
            </a:r>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 Adaptable Teaching in School Education in times of pandemic</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ONLIFE-</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Final Event -  Brussels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Calibri Light" panose="020F0302020204030204"/>
                <a:ea typeface="+mj-ea"/>
                <a:cs typeface="+mj-cs"/>
              </a:rPr>
              <a:t>3 May 2023, European Parliament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Calibri Light" panose="020F0302020204030204"/>
                <a:ea typeface="+mj-ea"/>
                <a:cs typeface="+mj-cs"/>
              </a:rPr>
              <a:t>Reference Number: 2020-1-PL01-KA226-SCH-095529</a:t>
            </a:r>
          </a:p>
        </p:txBody>
      </p:sp>
      <p:sp>
        <p:nvSpPr>
          <p:cNvPr id="20" name="Subtitle 9">
            <a:extLst>
              <a:ext uri="{FF2B5EF4-FFF2-40B4-BE49-F238E27FC236}">
                <a16:creationId xmlns:a16="http://schemas.microsoft.com/office/drawing/2014/main" id="{12B52C84-EF62-49D9-B058-5CA4EDDAC167}"/>
              </a:ext>
            </a:extLst>
          </p:cNvPr>
          <p:cNvSpPr txBox="1">
            <a:spLocks/>
          </p:cNvSpPr>
          <p:nvPr/>
        </p:nvSpPr>
        <p:spPr>
          <a:xfrm>
            <a:off x="472718" y="4449348"/>
            <a:ext cx="11532093" cy="88537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Title</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 IO4 -</a:t>
            </a:r>
            <a:r>
              <a:rPr lang="en-US" sz="2400" dirty="0" smtClean="0">
                <a:solidFill>
                  <a:prstClr val="black"/>
                </a:solidFill>
                <a:cs typeface="Arial" panose="020B0604020202020204" pitchFamily="34" charset="0"/>
              </a:rPr>
              <a:t>Recommendations </a:t>
            </a:r>
            <a:r>
              <a:rPr lang="en-US" sz="2400" dirty="0">
                <a:solidFill>
                  <a:prstClr val="black"/>
                </a:solidFill>
                <a:cs typeface="Arial" panose="020B0604020202020204" pitchFamily="34" charset="0"/>
              </a:rPr>
              <a:t>and guidelines for </a:t>
            </a:r>
            <a:r>
              <a:rPr lang="en-US" sz="2400" dirty="0" smtClean="0">
                <a:solidFill>
                  <a:prstClr val="black"/>
                </a:solidFill>
                <a:cs typeface="Arial" panose="020B0604020202020204" pitchFamily="34" charset="0"/>
              </a:rPr>
              <a:t>School System Bodies at a glance</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Presenter:</a:t>
            </a:r>
            <a:r>
              <a:rPr kumimoji="0" lang="en-GB" sz="2400" b="0" i="0" u="none" strike="noStrike" kern="1200" cap="none" spc="0" normalizeH="0" noProof="0" dirty="0" smtClean="0">
                <a:ln>
                  <a:noFill/>
                </a:ln>
                <a:solidFill>
                  <a:prstClr val="black"/>
                </a:solidFill>
                <a:effectLst/>
                <a:uLnTx/>
                <a:uFillTx/>
                <a:latin typeface="Calibri" panose="020F0502020204030204"/>
                <a:ea typeface="+mn-ea"/>
                <a:cs typeface="Arial" panose="020B0604020202020204" pitchFamily="34" charset="0"/>
              </a:rPr>
              <a:t> Francesca Pissarello – European Digital Learning Network ETS</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1" name="Picture 20">
            <a:extLst>
              <a:ext uri="{FF2B5EF4-FFF2-40B4-BE49-F238E27FC236}">
                <a16:creationId xmlns:a16="http://schemas.microsoft.com/office/drawing/2014/main" id="{BD0D427D-58EB-4F30-957E-BE74DEF67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485" y="5656406"/>
            <a:ext cx="4004092" cy="927987"/>
          </a:xfrm>
          <a:prstGeom prst="rect">
            <a:avLst/>
          </a:prstGeom>
        </p:spPr>
      </p:pic>
      <p:sp>
        <p:nvSpPr>
          <p:cNvPr id="22" name="TextBox 21">
            <a:extLst>
              <a:ext uri="{FF2B5EF4-FFF2-40B4-BE49-F238E27FC236}">
                <a16:creationId xmlns:a16="http://schemas.microsoft.com/office/drawing/2014/main" id="{304BFC80-EB90-494E-88F9-8E6C86008CC6}"/>
              </a:ext>
            </a:extLst>
          </p:cNvPr>
          <p:cNvSpPr txBox="1"/>
          <p:nvPr/>
        </p:nvSpPr>
        <p:spPr>
          <a:xfrm>
            <a:off x="292621" y="5928709"/>
            <a:ext cx="7479377" cy="6924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This project has been funded with support from the European Commission. This PowerPoint reflects the views only of the author, and the Commission cannot be held responsible for any use which may be made of the information contained herein.</a:t>
            </a:r>
          </a:p>
        </p:txBody>
      </p:sp>
      <p:pic>
        <p:nvPicPr>
          <p:cNvPr id="3" name="Picture 2">
            <a:extLst>
              <a:ext uri="{FF2B5EF4-FFF2-40B4-BE49-F238E27FC236}">
                <a16:creationId xmlns:a16="http://schemas.microsoft.com/office/drawing/2014/main" id="{29FFED3E-5E71-C62C-51FF-4558FC3AC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495" y="49388"/>
            <a:ext cx="1750704" cy="1743798"/>
          </a:xfrm>
          <a:prstGeom prst="rect">
            <a:avLst/>
          </a:prstGeom>
        </p:spPr>
      </p:pic>
    </p:spTree>
    <p:extLst>
      <p:ext uri="{BB962C8B-B14F-4D97-AF65-F5344CB8AC3E}">
        <p14:creationId xmlns:p14="http://schemas.microsoft.com/office/powerpoint/2010/main" val="2996555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en-US" sz="3600" b="1" dirty="0" smtClean="0">
                <a:solidFill>
                  <a:schemeClr val="tx2"/>
                </a:solidFill>
              </a:rPr>
              <a:t>The Guidelines</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p:txBody>
          <a:bodyPr>
            <a:normAutofit lnSpcReduction="10000"/>
          </a:bodyPr>
          <a:lstStyle/>
          <a:p>
            <a:pPr marL="0" indent="0">
              <a:buNone/>
            </a:pPr>
            <a:r>
              <a:rPr lang="en-US" dirty="0" smtClean="0"/>
              <a:t>The Guidelines are the result of tangible experience and everyday know-how of consortium’ educators in partners countries </a:t>
            </a:r>
            <a:r>
              <a:rPr lang="en-US" dirty="0"/>
              <a:t>, </a:t>
            </a:r>
            <a:r>
              <a:rPr lang="en-US" dirty="0" smtClean="0"/>
              <a:t>in fact several </a:t>
            </a:r>
            <a:r>
              <a:rPr lang="en-US" dirty="0"/>
              <a:t>case studies of different schools in the participating countries were carried </a:t>
            </a:r>
            <a:r>
              <a:rPr lang="en-US" dirty="0" smtClean="0"/>
              <a:t>out and fueled the content for </a:t>
            </a:r>
            <a:r>
              <a:rPr lang="en-GB" dirty="0" smtClean="0"/>
              <a:t>:</a:t>
            </a:r>
          </a:p>
          <a:p>
            <a:pPr marL="0" indent="0">
              <a:buNone/>
            </a:pPr>
            <a:endParaRPr lang="en-GB" dirty="0" smtClean="0"/>
          </a:p>
          <a:p>
            <a:pPr>
              <a:buFont typeface="Wingdings" panose="05000000000000000000" pitchFamily="2" charset="2"/>
              <a:buChar char="ü"/>
            </a:pPr>
            <a:r>
              <a:rPr lang="en-GB" dirty="0" smtClean="0"/>
              <a:t>Didactic implications of blended approach to education and best practices examples</a:t>
            </a:r>
          </a:p>
          <a:p>
            <a:pPr>
              <a:buFont typeface="Wingdings" panose="05000000000000000000" pitchFamily="2" charset="2"/>
              <a:buChar char="ü"/>
            </a:pPr>
            <a:r>
              <a:rPr lang="en-US" dirty="0" smtClean="0"/>
              <a:t>The assessment of online and hybrid learning/teaching: a methodology</a:t>
            </a:r>
          </a:p>
          <a:p>
            <a:pPr>
              <a:buFont typeface="Wingdings" panose="05000000000000000000" pitchFamily="2" charset="2"/>
              <a:buChar char="ü"/>
            </a:pPr>
            <a:r>
              <a:rPr lang="en-US" dirty="0" smtClean="0"/>
              <a:t>Useful tools for assessment explained in details</a:t>
            </a:r>
            <a:endParaRPr lang="en-US" dirty="0"/>
          </a:p>
        </p:txBody>
      </p:sp>
    </p:spTree>
    <p:extLst>
      <p:ext uri="{BB962C8B-B14F-4D97-AF65-F5344CB8AC3E}">
        <p14:creationId xmlns:p14="http://schemas.microsoft.com/office/powerpoint/2010/main" val="65237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en-US" sz="3600" b="1" dirty="0" smtClean="0">
                <a:solidFill>
                  <a:schemeClr val="tx2"/>
                </a:solidFill>
              </a:rPr>
              <a:t>Policy Recommendations</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p:txBody>
          <a:bodyPr>
            <a:normAutofit/>
          </a:bodyPr>
          <a:lstStyle/>
          <a:p>
            <a:pPr marL="0" indent="0">
              <a:buNone/>
            </a:pPr>
            <a:r>
              <a:rPr lang="en-US" dirty="0" smtClean="0"/>
              <a:t>The last part of our report is dedicated to the policy recommendations we obtained from working together at the implementation of ONLIFE.</a:t>
            </a:r>
          </a:p>
          <a:p>
            <a:pPr marL="0" indent="0">
              <a:buNone/>
            </a:pPr>
            <a:endParaRPr lang="en-US" dirty="0"/>
          </a:p>
          <a:p>
            <a:pPr marL="0" indent="0">
              <a:buNone/>
            </a:pPr>
            <a:r>
              <a:rPr lang="en-US" dirty="0" smtClean="0"/>
              <a:t>We wrote down the recommendations starting from a detailed SWOT analysis encompassing all aspect of online/hybrid teaching.</a:t>
            </a:r>
          </a:p>
          <a:p>
            <a:pPr marL="0" indent="0">
              <a:buNone/>
            </a:pPr>
            <a:endParaRPr lang="en-US" dirty="0"/>
          </a:p>
          <a:p>
            <a:pPr marL="0" indent="0">
              <a:buNone/>
            </a:pPr>
            <a:r>
              <a:rPr lang="en-US" b="1" dirty="0" smtClean="0"/>
              <a:t>But WHAT are the OBJECTIVES and PURPOSES of such work?</a:t>
            </a:r>
          </a:p>
          <a:p>
            <a:pPr marL="0" indent="0">
              <a:buNone/>
            </a:pPr>
            <a:r>
              <a:rPr lang="en-US" b="1" dirty="0" smtClean="0"/>
              <a:t>And WHAT is its potential IMPACT?</a:t>
            </a:r>
          </a:p>
        </p:txBody>
      </p:sp>
    </p:spTree>
    <p:extLst>
      <p:ext uri="{BB962C8B-B14F-4D97-AF65-F5344CB8AC3E}">
        <p14:creationId xmlns:p14="http://schemas.microsoft.com/office/powerpoint/2010/main" val="529569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en-US" sz="3600" b="1" dirty="0" smtClean="0">
                <a:solidFill>
                  <a:schemeClr val="tx2"/>
                </a:solidFill>
              </a:rPr>
              <a:t>Policy Recommendations</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p:txBody>
          <a:bodyPr>
            <a:normAutofit fontScale="92500" lnSpcReduction="10000"/>
          </a:bodyPr>
          <a:lstStyle/>
          <a:p>
            <a:pPr marL="0" lvl="0" indent="0">
              <a:buNone/>
            </a:pPr>
            <a:r>
              <a:rPr lang="en-US" sz="2400" dirty="0" smtClean="0">
                <a:solidFill>
                  <a:prstClr val="black"/>
                </a:solidFill>
              </a:rPr>
              <a:t>1. Provision </a:t>
            </a:r>
            <a:r>
              <a:rPr lang="en-US" sz="2400" dirty="0">
                <a:solidFill>
                  <a:prstClr val="black"/>
                </a:solidFill>
              </a:rPr>
              <a:t>of a foundation for public discourse and strategic policy development on how to harness hybridization in a systematic way towards full implementation of the </a:t>
            </a:r>
            <a:r>
              <a:rPr lang="en-US" sz="2400" b="1" dirty="0">
                <a:solidFill>
                  <a:prstClr val="black"/>
                </a:solidFill>
              </a:rPr>
              <a:t>EU Education Area (EC) </a:t>
            </a:r>
          </a:p>
          <a:p>
            <a:pPr marL="0" lvl="0" indent="0">
              <a:buNone/>
            </a:pPr>
            <a:r>
              <a:rPr lang="en-US" sz="2400" dirty="0">
                <a:solidFill>
                  <a:prstClr val="black"/>
                </a:solidFill>
              </a:rPr>
              <a:t>2. Better </a:t>
            </a:r>
            <a:r>
              <a:rPr lang="en-US" sz="2400" b="1" dirty="0"/>
              <a:t>understanding </a:t>
            </a:r>
            <a:r>
              <a:rPr lang="en-US" sz="2400" dirty="0">
                <a:solidFill>
                  <a:prstClr val="black"/>
                </a:solidFill>
              </a:rPr>
              <a:t>of EU and country level policymakers on the challenges and needs of schools, teachers, and students, with a specific focus on digital transition and hybrid learning environments. </a:t>
            </a:r>
            <a:endParaRPr lang="en-US" sz="2400" dirty="0" smtClean="0">
              <a:solidFill>
                <a:prstClr val="black"/>
              </a:solidFill>
            </a:endParaRPr>
          </a:p>
          <a:p>
            <a:pPr marL="0" lvl="0" indent="0">
              <a:buNone/>
            </a:pPr>
            <a:r>
              <a:rPr lang="en-US" sz="2400" dirty="0" smtClean="0">
                <a:solidFill>
                  <a:prstClr val="black"/>
                </a:solidFill>
              </a:rPr>
              <a:t>3</a:t>
            </a:r>
            <a:r>
              <a:rPr lang="en-US" sz="2400" dirty="0">
                <a:solidFill>
                  <a:prstClr val="black"/>
                </a:solidFill>
              </a:rPr>
              <a:t>. Contribution to identifying goals and developing rules </a:t>
            </a:r>
            <a:r>
              <a:rPr lang="en-US" sz="2400" b="1" dirty="0">
                <a:solidFill>
                  <a:prstClr val="black"/>
                </a:solidFill>
              </a:rPr>
              <a:t>to assist hybrid schools</a:t>
            </a:r>
            <a:r>
              <a:rPr lang="en-US" sz="2400" dirty="0">
                <a:solidFill>
                  <a:prstClr val="black"/>
                </a:solidFill>
              </a:rPr>
              <a:t>. </a:t>
            </a:r>
            <a:endParaRPr lang="en-US" sz="2400" dirty="0" smtClean="0">
              <a:solidFill>
                <a:prstClr val="black"/>
              </a:solidFill>
            </a:endParaRPr>
          </a:p>
          <a:p>
            <a:pPr marL="0" lvl="0" indent="0">
              <a:buNone/>
            </a:pPr>
            <a:r>
              <a:rPr lang="en-US" sz="2400" dirty="0" smtClean="0">
                <a:solidFill>
                  <a:prstClr val="black"/>
                </a:solidFill>
              </a:rPr>
              <a:t>4</a:t>
            </a:r>
            <a:r>
              <a:rPr lang="en-US" sz="2400" dirty="0">
                <a:solidFill>
                  <a:prstClr val="black"/>
                </a:solidFill>
              </a:rPr>
              <a:t>. Development of new </a:t>
            </a:r>
            <a:r>
              <a:rPr lang="en-US" sz="2400" b="1" dirty="0" smtClean="0">
                <a:solidFill>
                  <a:prstClr val="black"/>
                </a:solidFill>
              </a:rPr>
              <a:t>strategic visions </a:t>
            </a:r>
            <a:r>
              <a:rPr lang="en-US" sz="2400" dirty="0" smtClean="0">
                <a:solidFill>
                  <a:prstClr val="black"/>
                </a:solidFill>
              </a:rPr>
              <a:t>for </a:t>
            </a:r>
            <a:r>
              <a:rPr lang="en-US" sz="2400" dirty="0">
                <a:solidFill>
                  <a:prstClr val="black"/>
                </a:solidFill>
              </a:rPr>
              <a:t>modern educational institutions in the context of the epidemic and the crises </a:t>
            </a:r>
            <a:r>
              <a:rPr lang="en-US" sz="2400" dirty="0" smtClean="0">
                <a:solidFill>
                  <a:prstClr val="black"/>
                </a:solidFill>
              </a:rPr>
              <a:t>imposed </a:t>
            </a:r>
            <a:r>
              <a:rPr lang="en-US" sz="2400" dirty="0">
                <a:solidFill>
                  <a:prstClr val="black"/>
                </a:solidFill>
              </a:rPr>
              <a:t>on educational systems. </a:t>
            </a:r>
            <a:endParaRPr lang="en-US" sz="2400" dirty="0" smtClean="0">
              <a:solidFill>
                <a:prstClr val="black"/>
              </a:solidFill>
            </a:endParaRPr>
          </a:p>
          <a:p>
            <a:pPr marL="0" lvl="0" indent="0">
              <a:buNone/>
            </a:pPr>
            <a:r>
              <a:rPr lang="en-US" sz="2400" dirty="0" smtClean="0">
                <a:solidFill>
                  <a:prstClr val="black"/>
                </a:solidFill>
              </a:rPr>
              <a:t>5</a:t>
            </a:r>
            <a:r>
              <a:rPr lang="en-US" sz="2400" dirty="0">
                <a:solidFill>
                  <a:prstClr val="black"/>
                </a:solidFill>
              </a:rPr>
              <a:t>. Contribution to the development of new learning settings influenced by digital and hybrid formulae, hence improving </a:t>
            </a:r>
            <a:r>
              <a:rPr lang="en-US" sz="2400" b="1" dirty="0"/>
              <a:t>accessibility and inclusion </a:t>
            </a:r>
            <a:endParaRPr lang="en-US" sz="2400" b="1" dirty="0" smtClean="0"/>
          </a:p>
          <a:p>
            <a:pPr marL="0" lvl="0" indent="0">
              <a:buNone/>
            </a:pPr>
            <a:r>
              <a:rPr lang="en-US" sz="2400" dirty="0" smtClean="0">
                <a:solidFill>
                  <a:prstClr val="black"/>
                </a:solidFill>
              </a:rPr>
              <a:t>6</a:t>
            </a:r>
            <a:r>
              <a:rPr lang="en-US" sz="2400" dirty="0">
                <a:solidFill>
                  <a:prstClr val="black"/>
                </a:solidFill>
              </a:rPr>
              <a:t>. Raised public </a:t>
            </a:r>
            <a:r>
              <a:rPr lang="en-US" sz="2400" b="1" dirty="0">
                <a:solidFill>
                  <a:prstClr val="black"/>
                </a:solidFill>
              </a:rPr>
              <a:t>awareness </a:t>
            </a:r>
            <a:r>
              <a:rPr lang="en-US" sz="2400" dirty="0">
                <a:solidFill>
                  <a:prstClr val="black"/>
                </a:solidFill>
              </a:rPr>
              <a:t>about the importance of digital preparedness for school communities, including evidence-based </a:t>
            </a:r>
            <a:r>
              <a:rPr lang="en-US" sz="2400" dirty="0" smtClean="0">
                <a:solidFill>
                  <a:prstClr val="black"/>
                </a:solidFill>
              </a:rPr>
              <a:t>feedback.</a:t>
            </a:r>
            <a:endParaRPr lang="en-US" b="1" dirty="0" smtClean="0"/>
          </a:p>
        </p:txBody>
      </p:sp>
    </p:spTree>
    <p:extLst>
      <p:ext uri="{BB962C8B-B14F-4D97-AF65-F5344CB8AC3E}">
        <p14:creationId xmlns:p14="http://schemas.microsoft.com/office/powerpoint/2010/main" val="3312865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en-US" sz="3600" b="1" dirty="0" smtClean="0">
                <a:solidFill>
                  <a:schemeClr val="tx2"/>
                </a:solidFill>
              </a:rPr>
              <a:t>Policy Recommendations</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p:txBody>
          <a:bodyPr>
            <a:normAutofit fontScale="92500" lnSpcReduction="20000"/>
          </a:bodyPr>
          <a:lstStyle/>
          <a:p>
            <a:pPr marL="514350" lvl="0" indent="-514350">
              <a:buAutoNum type="arabicPeriod"/>
            </a:pPr>
            <a:r>
              <a:rPr lang="en-US" dirty="0" smtClean="0"/>
              <a:t>School </a:t>
            </a:r>
            <a:r>
              <a:rPr lang="en-US" dirty="0"/>
              <a:t>education bodies and policy makers in partner countries will have </a:t>
            </a:r>
            <a:r>
              <a:rPr lang="en-US" b="1" dirty="0"/>
              <a:t>access to the blueprint guidelines</a:t>
            </a:r>
            <a:r>
              <a:rPr lang="en-US" dirty="0"/>
              <a:t>, examples, and tools, all of which are ready to be customized to their school systems. </a:t>
            </a:r>
            <a:endParaRPr lang="en-US" dirty="0" smtClean="0"/>
          </a:p>
          <a:p>
            <a:pPr marL="514350" lvl="0" indent="-514350">
              <a:buAutoNum type="arabicPeriod"/>
            </a:pPr>
            <a:r>
              <a:rPr lang="en-US" dirty="0" smtClean="0"/>
              <a:t>Increased </a:t>
            </a:r>
            <a:r>
              <a:rPr lang="en-US" b="1" dirty="0"/>
              <a:t>readiness of the EU school sector </a:t>
            </a:r>
            <a:r>
              <a:rPr lang="en-US" dirty="0"/>
              <a:t>to implement a hybrid model for educational activities. </a:t>
            </a:r>
            <a:endParaRPr lang="en-US" dirty="0" smtClean="0"/>
          </a:p>
          <a:p>
            <a:pPr marL="514350" lvl="0" indent="-514350">
              <a:buAutoNum type="arabicPeriod"/>
            </a:pPr>
            <a:r>
              <a:rPr lang="en-US" dirty="0" smtClean="0"/>
              <a:t>Increased </a:t>
            </a:r>
            <a:r>
              <a:rPr lang="en-US" b="1" dirty="0"/>
              <a:t>support for school administration </a:t>
            </a:r>
            <a:r>
              <a:rPr lang="en-US" dirty="0"/>
              <a:t>in deciding on teacher training so that teachers can develop competencies and easily adapt to hybrid learning processes for their students. </a:t>
            </a:r>
            <a:endParaRPr lang="en-US" dirty="0" smtClean="0"/>
          </a:p>
          <a:p>
            <a:pPr marL="514350" lvl="0" indent="-514350">
              <a:buAutoNum type="arabicPeriod"/>
            </a:pPr>
            <a:r>
              <a:rPr lang="en-US" dirty="0" smtClean="0"/>
              <a:t>Improved </a:t>
            </a:r>
            <a:r>
              <a:rPr lang="en-US" dirty="0"/>
              <a:t>EU teachers' capacity to </a:t>
            </a:r>
            <a:r>
              <a:rPr lang="en-US" b="1" dirty="0"/>
              <a:t>collaborate </a:t>
            </a:r>
            <a:r>
              <a:rPr lang="en-US" dirty="0"/>
              <a:t>in monitoring hybrid learning and online </a:t>
            </a:r>
            <a:r>
              <a:rPr lang="en-US" dirty="0" smtClean="0"/>
              <a:t>project-based </a:t>
            </a:r>
            <a:r>
              <a:rPr lang="en-US" dirty="0"/>
              <a:t>learning. </a:t>
            </a:r>
            <a:endParaRPr lang="en-US" dirty="0" smtClean="0"/>
          </a:p>
          <a:p>
            <a:pPr marL="514350" lvl="0" indent="-514350">
              <a:buAutoNum type="arabicPeriod"/>
            </a:pPr>
            <a:r>
              <a:rPr lang="en-US" dirty="0" smtClean="0"/>
              <a:t>Increased </a:t>
            </a:r>
            <a:r>
              <a:rPr lang="en-US" dirty="0"/>
              <a:t>chances for </a:t>
            </a:r>
            <a:r>
              <a:rPr lang="en-US" b="1" dirty="0" smtClean="0"/>
              <a:t>EU students </a:t>
            </a:r>
            <a:r>
              <a:rPr lang="en-US" dirty="0" smtClean="0"/>
              <a:t>to </a:t>
            </a:r>
            <a:r>
              <a:rPr lang="en-US" dirty="0"/>
              <a:t>acquire project-based learning abilities and access learning </a:t>
            </a:r>
            <a:r>
              <a:rPr lang="en-US" dirty="0" smtClean="0"/>
              <a:t>whenever </a:t>
            </a:r>
            <a:r>
              <a:rPr lang="en-US" dirty="0"/>
              <a:t>and wherever they choose, online as well. </a:t>
            </a:r>
            <a:endParaRPr lang="en-US" b="1" dirty="0" smtClean="0"/>
          </a:p>
        </p:txBody>
      </p:sp>
    </p:spTree>
    <p:extLst>
      <p:ext uri="{BB962C8B-B14F-4D97-AF65-F5344CB8AC3E}">
        <p14:creationId xmlns:p14="http://schemas.microsoft.com/office/powerpoint/2010/main" val="3568583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en-US" sz="3600" b="1" dirty="0" smtClean="0">
                <a:solidFill>
                  <a:schemeClr val="tx2"/>
                </a:solidFill>
              </a:rPr>
              <a:t>Policy Recommendations</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p:txBody>
          <a:bodyPr>
            <a:normAutofit/>
          </a:bodyPr>
          <a:lstStyle/>
          <a:p>
            <a:pPr marL="0" lvl="0" indent="0">
              <a:buNone/>
            </a:pPr>
            <a:r>
              <a:rPr lang="en-US" dirty="0" smtClean="0"/>
              <a:t>The SWOT -Strengths</a:t>
            </a:r>
            <a:r>
              <a:rPr lang="en-US" dirty="0"/>
              <a:t>, Weaknesses, Opportunities and </a:t>
            </a:r>
            <a:r>
              <a:rPr lang="en-US" dirty="0" smtClean="0"/>
              <a:t>Threats- analysis was carried out bearing in mind all the previous intellectual outputs of the project and their ‘lesson learnt’ and treasuring at the same time the real life experiences lived by school partners in approaching hybrid learning environment during the pandemic.</a:t>
            </a:r>
          </a:p>
          <a:p>
            <a:pPr marL="0" lvl="0" indent="0">
              <a:buNone/>
            </a:pPr>
            <a:endParaRPr lang="en-US" b="1" dirty="0"/>
          </a:p>
          <a:p>
            <a:pPr marL="0" lvl="0" indent="0">
              <a:buNone/>
            </a:pPr>
            <a:r>
              <a:rPr lang="en-US" b="1" dirty="0">
                <a:hlinkClick r:id="rId4"/>
              </a:rPr>
              <a:t>H</a:t>
            </a:r>
            <a:r>
              <a:rPr lang="en-US" b="1" dirty="0" smtClean="0">
                <a:hlinkClick r:id="rId4"/>
              </a:rPr>
              <a:t>ere you can read the ONLIFE SWOT analysis </a:t>
            </a:r>
            <a:endParaRPr lang="en-US" b="1" dirty="0" smtClean="0"/>
          </a:p>
        </p:txBody>
      </p:sp>
    </p:spTree>
    <p:extLst>
      <p:ext uri="{BB962C8B-B14F-4D97-AF65-F5344CB8AC3E}">
        <p14:creationId xmlns:p14="http://schemas.microsoft.com/office/powerpoint/2010/main" val="1149585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en-US" sz="3600" b="1" dirty="0" smtClean="0">
                <a:solidFill>
                  <a:schemeClr val="tx2"/>
                </a:solidFill>
              </a:rPr>
              <a:t>Policy Recommendations</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p:txBody>
          <a:bodyPr>
            <a:normAutofit/>
          </a:bodyPr>
          <a:lstStyle/>
          <a:p>
            <a:pPr marL="0" lvl="0" indent="0">
              <a:buNone/>
            </a:pPr>
            <a:r>
              <a:rPr lang="en-US" dirty="0" smtClean="0"/>
              <a:t>The actual recommendations and guidelines emerging from our commitment for SSB:</a:t>
            </a:r>
          </a:p>
          <a:p>
            <a:pPr marL="0" lvl="0" indent="0">
              <a:buNone/>
            </a:pPr>
            <a:r>
              <a:rPr lang="en-US" b="1" dirty="0"/>
              <a:t>Provide ongoing professional development </a:t>
            </a:r>
            <a:r>
              <a:rPr lang="en-US" b="1" dirty="0" smtClean="0"/>
              <a:t>opportunities for teachers</a:t>
            </a:r>
          </a:p>
          <a:p>
            <a:pPr marL="0" lvl="0" indent="0">
              <a:buNone/>
            </a:pPr>
            <a:r>
              <a:rPr lang="en-US" b="1" dirty="0" smtClean="0"/>
              <a:t>Encourage Research</a:t>
            </a:r>
          </a:p>
          <a:p>
            <a:pPr marL="0" lvl="0" indent="0">
              <a:buNone/>
            </a:pPr>
            <a:r>
              <a:rPr lang="en-US" b="1" dirty="0" smtClean="0"/>
              <a:t>Encourage Collaboration</a:t>
            </a:r>
          </a:p>
          <a:p>
            <a:pPr marL="0" lvl="0" indent="0">
              <a:buNone/>
            </a:pPr>
            <a:r>
              <a:rPr lang="en-US" b="1" dirty="0"/>
              <a:t>Provide ICT and education specialists in </a:t>
            </a:r>
            <a:r>
              <a:rPr lang="en-US" b="1" dirty="0" smtClean="0"/>
              <a:t>schools</a:t>
            </a:r>
          </a:p>
          <a:p>
            <a:pPr marL="0" lvl="0" indent="0">
              <a:buNone/>
            </a:pPr>
            <a:r>
              <a:rPr lang="it-IT" b="1" dirty="0" smtClean="0"/>
              <a:t>Foster </a:t>
            </a:r>
            <a:r>
              <a:rPr lang="en-GB" b="1" dirty="0" smtClean="0"/>
              <a:t>digital literacy among students</a:t>
            </a:r>
            <a:endParaRPr lang="en-GB" b="1" dirty="0"/>
          </a:p>
        </p:txBody>
      </p:sp>
    </p:spTree>
    <p:extLst>
      <p:ext uri="{BB962C8B-B14F-4D97-AF65-F5344CB8AC3E}">
        <p14:creationId xmlns:p14="http://schemas.microsoft.com/office/powerpoint/2010/main" val="4159429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en-US" sz="3600" b="1" dirty="0" smtClean="0">
                <a:solidFill>
                  <a:schemeClr val="tx2"/>
                </a:solidFill>
              </a:rPr>
              <a:t>Policy Recommendations</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p:txBody>
          <a:bodyPr>
            <a:normAutofit/>
          </a:bodyPr>
          <a:lstStyle/>
          <a:p>
            <a:pPr marL="0" lvl="0" indent="0">
              <a:buNone/>
            </a:pPr>
            <a:r>
              <a:rPr lang="en-US" dirty="0" smtClean="0"/>
              <a:t>The actual recommendations and guidelines emerging from our commitment for SSB:</a:t>
            </a:r>
          </a:p>
          <a:p>
            <a:pPr marL="0" lvl="0" indent="0">
              <a:buNone/>
            </a:pPr>
            <a:r>
              <a:rPr lang="en-US" b="1" dirty="0" smtClean="0"/>
              <a:t>Provide</a:t>
            </a:r>
            <a:r>
              <a:rPr lang="it-IT" dirty="0"/>
              <a:t> </a:t>
            </a:r>
            <a:r>
              <a:rPr lang="it-IT" b="1" dirty="0" err="1" smtClean="0"/>
              <a:t>adequate</a:t>
            </a:r>
            <a:r>
              <a:rPr lang="it-IT" b="1" dirty="0" smtClean="0"/>
              <a:t> </a:t>
            </a:r>
            <a:r>
              <a:rPr lang="it-IT" b="1" dirty="0" err="1" smtClean="0"/>
              <a:t>resources</a:t>
            </a:r>
            <a:r>
              <a:rPr lang="it-IT" b="1" dirty="0" smtClean="0"/>
              <a:t>: </a:t>
            </a:r>
            <a:r>
              <a:rPr lang="it-IT" b="1" dirty="0" err="1" smtClean="0"/>
              <a:t>technical</a:t>
            </a:r>
            <a:r>
              <a:rPr lang="it-IT" b="1" dirty="0" smtClean="0"/>
              <a:t> and </a:t>
            </a:r>
            <a:r>
              <a:rPr lang="it-IT" b="1" dirty="0" err="1" smtClean="0"/>
              <a:t>material</a:t>
            </a:r>
            <a:r>
              <a:rPr lang="it-IT" b="1" dirty="0" smtClean="0"/>
              <a:t> </a:t>
            </a:r>
            <a:r>
              <a:rPr lang="it-IT" b="1" dirty="0" err="1" smtClean="0"/>
              <a:t>sides</a:t>
            </a:r>
            <a:endParaRPr lang="it-IT" b="1" dirty="0" smtClean="0"/>
          </a:p>
          <a:p>
            <a:pPr marL="0" lvl="0" indent="0">
              <a:buNone/>
            </a:pPr>
            <a:r>
              <a:rPr lang="it-IT" b="1" dirty="0" err="1" smtClean="0"/>
              <a:t>Ensuring</a:t>
            </a:r>
            <a:r>
              <a:rPr lang="it-IT" b="1" dirty="0" smtClean="0"/>
              <a:t> </a:t>
            </a:r>
            <a:r>
              <a:rPr lang="en-GB" b="1" dirty="0" smtClean="0"/>
              <a:t>standardisation</a:t>
            </a:r>
            <a:r>
              <a:rPr lang="it-IT" b="1" dirty="0" smtClean="0"/>
              <a:t> ‘</a:t>
            </a:r>
            <a:r>
              <a:rPr lang="it-IT" b="1" dirty="0" err="1" smtClean="0"/>
              <a:t>protocol</a:t>
            </a:r>
            <a:r>
              <a:rPr lang="it-IT" b="1" dirty="0" smtClean="0"/>
              <a:t>’</a:t>
            </a:r>
          </a:p>
          <a:p>
            <a:pPr marL="0" lvl="0" indent="0">
              <a:buNone/>
            </a:pPr>
            <a:r>
              <a:rPr lang="en-US" b="1" dirty="0"/>
              <a:t>Ensure more autonomy for </a:t>
            </a:r>
            <a:r>
              <a:rPr lang="en-US" b="1" dirty="0" smtClean="0"/>
              <a:t>schools</a:t>
            </a:r>
          </a:p>
          <a:p>
            <a:pPr marL="0" lvl="0" indent="0">
              <a:buNone/>
            </a:pPr>
            <a:r>
              <a:rPr lang="en-US" b="1" dirty="0"/>
              <a:t>Promote joint institutional contingency </a:t>
            </a:r>
            <a:r>
              <a:rPr lang="en-US" b="1" dirty="0" smtClean="0"/>
              <a:t>plans</a:t>
            </a:r>
          </a:p>
          <a:p>
            <a:pPr marL="0" lvl="0" indent="0">
              <a:buNone/>
            </a:pPr>
            <a:r>
              <a:rPr lang="en-US" b="1" dirty="0"/>
              <a:t>Foster a culture of innovation</a:t>
            </a:r>
          </a:p>
        </p:txBody>
      </p:sp>
    </p:spTree>
    <p:extLst>
      <p:ext uri="{BB962C8B-B14F-4D97-AF65-F5344CB8AC3E}">
        <p14:creationId xmlns:p14="http://schemas.microsoft.com/office/powerpoint/2010/main" val="2196619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en-US" sz="3600" b="1" dirty="0" smtClean="0">
                <a:solidFill>
                  <a:schemeClr val="tx2"/>
                </a:solidFill>
              </a:rPr>
              <a:t>Policy Recommendations</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p:txBody>
          <a:bodyPr>
            <a:normAutofit/>
          </a:bodyPr>
          <a:lstStyle/>
          <a:p>
            <a:pPr marL="0" lvl="0" indent="0">
              <a:buNone/>
            </a:pPr>
            <a:r>
              <a:rPr lang="en-US" dirty="0" smtClean="0"/>
              <a:t>THE MAIN MESSAGE of ONLIFE Recommendations and guidelines…</a:t>
            </a:r>
          </a:p>
          <a:p>
            <a:pPr marL="0" lvl="0" indent="0">
              <a:buNone/>
            </a:pPr>
            <a:endParaRPr lang="en-US" dirty="0"/>
          </a:p>
          <a:p>
            <a:pPr marL="0" lvl="0" indent="0">
              <a:buNone/>
            </a:pPr>
            <a:r>
              <a:rPr lang="en-US" i="1" dirty="0" smtClean="0"/>
              <a:t>…is that the implementation </a:t>
            </a:r>
            <a:r>
              <a:rPr lang="en-US" i="1" dirty="0"/>
              <a:t>of digital transformation plans that allow for </a:t>
            </a:r>
            <a:r>
              <a:rPr lang="en-US" i="1" dirty="0" smtClean="0"/>
              <a:t>infrastructure transition </a:t>
            </a:r>
            <a:r>
              <a:rPr lang="en-US" i="1" dirty="0"/>
              <a:t>should be encouraged in all European </a:t>
            </a:r>
            <a:r>
              <a:rPr lang="en-US" i="1" dirty="0" smtClean="0"/>
              <a:t>schools and to allow such transition to happen smoothly school </a:t>
            </a:r>
            <a:r>
              <a:rPr lang="en-US" i="1" dirty="0"/>
              <a:t>bodies should be offered with specific guidance to refer to and </a:t>
            </a:r>
            <a:r>
              <a:rPr lang="en-US" i="1" dirty="0" smtClean="0"/>
              <a:t>practical instruments </a:t>
            </a:r>
            <a:r>
              <a:rPr lang="en-US" i="1" dirty="0"/>
              <a:t>to implement such </a:t>
            </a:r>
            <a:r>
              <a:rPr lang="en-US" i="1" dirty="0" smtClean="0"/>
              <a:t>hybrid approach to teaching and learning.</a:t>
            </a:r>
            <a:endParaRPr lang="en-US" b="1" i="1" dirty="0"/>
          </a:p>
        </p:txBody>
      </p:sp>
    </p:spTree>
    <p:extLst>
      <p:ext uri="{BB962C8B-B14F-4D97-AF65-F5344CB8AC3E}">
        <p14:creationId xmlns:p14="http://schemas.microsoft.com/office/powerpoint/2010/main" val="593263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en-US" sz="3600" b="1" dirty="0" smtClean="0">
                <a:solidFill>
                  <a:schemeClr val="tx2"/>
                </a:solidFill>
              </a:rPr>
              <a:t>Policy Recommendations</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p:txBody>
          <a:bodyPr>
            <a:normAutofit/>
          </a:bodyPr>
          <a:lstStyle/>
          <a:p>
            <a:pPr marL="0" lvl="0" indent="0">
              <a:buNone/>
            </a:pPr>
            <a:r>
              <a:rPr lang="en-US" dirty="0" smtClean="0"/>
              <a:t>Thank you for listening!</a:t>
            </a:r>
          </a:p>
          <a:p>
            <a:pPr marL="0" lvl="0" indent="0">
              <a:buNone/>
            </a:pPr>
            <a:endParaRPr lang="en-US" b="1" i="1" dirty="0"/>
          </a:p>
          <a:p>
            <a:pPr marL="0" lvl="0" indent="0">
              <a:buNone/>
            </a:pPr>
            <a:endParaRPr lang="en-US" b="1" i="1" dirty="0" smtClean="0"/>
          </a:p>
          <a:p>
            <a:pPr marL="0" lvl="0" indent="0">
              <a:buNone/>
            </a:pPr>
            <a:endParaRPr lang="en-US" b="1" i="1" dirty="0"/>
          </a:p>
          <a:p>
            <a:pPr marL="0" lvl="0" indent="0">
              <a:buNone/>
            </a:pPr>
            <a:r>
              <a:rPr lang="en-US" b="1" i="1" dirty="0" smtClean="0"/>
              <a:t>Any question ? Input? Suggestions for discussion? Any relevant experience you would like to share with us about education and schooling? </a:t>
            </a:r>
          </a:p>
          <a:p>
            <a:pPr marL="0" lvl="0" indent="0">
              <a:buNone/>
            </a:pPr>
            <a:endParaRPr lang="en-US" b="1" i="1" dirty="0"/>
          </a:p>
        </p:txBody>
      </p:sp>
    </p:spTree>
    <p:extLst>
      <p:ext uri="{BB962C8B-B14F-4D97-AF65-F5344CB8AC3E}">
        <p14:creationId xmlns:p14="http://schemas.microsoft.com/office/powerpoint/2010/main" val="2431064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60D05D2D-CB6A-431B-BE4A-2A7FCC9FA2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ounded Rectangle 5">
            <a:extLst>
              <a:ext uri="{FF2B5EF4-FFF2-40B4-BE49-F238E27FC236}">
                <a16:creationId xmlns:a16="http://schemas.microsoft.com/office/drawing/2014/main" id="{E84CD6E5-269B-4A44-867D-78DBB4DFF7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990600"/>
            <a:ext cx="10271760" cy="43053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E65144C4-76EC-41AE-A2B5-D5EC5FE52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513" y="4356100"/>
            <a:ext cx="2874963" cy="619125"/>
          </a:xfrm>
          <a:prstGeom prst="rect">
            <a:avLst/>
          </a:prstGeom>
        </p:spPr>
      </p:pic>
      <p:pic>
        <p:nvPicPr>
          <p:cNvPr id="29" name="Picture 28" descr="Graphical user interface, application, PowerPoint&#10;&#10;Description automatically generated">
            <a:extLst>
              <a:ext uri="{FF2B5EF4-FFF2-40B4-BE49-F238E27FC236}">
                <a16:creationId xmlns:a16="http://schemas.microsoft.com/office/drawing/2014/main" id="{6BDEAA55-E7BC-4FA8-93F3-E2BE09878118}"/>
              </a:ext>
            </a:extLst>
          </p:cNvPr>
          <p:cNvPicPr/>
          <p:nvPr/>
        </p:nvPicPr>
        <p:blipFill rotWithShape="1">
          <a:blip r:embed="rId3">
            <a:extLst>
              <a:ext uri="{28A0092B-C50C-407E-A947-70E740481C1C}">
                <a14:useLocalDpi xmlns:a14="http://schemas.microsoft.com/office/drawing/2010/main" val="0"/>
              </a:ext>
            </a:extLst>
          </a:blip>
          <a:srcRect l="32583" t="23253" r="55917" b="61630"/>
          <a:stretch/>
        </p:blipFill>
        <p:spPr>
          <a:xfrm>
            <a:off x="4244975" y="1309688"/>
            <a:ext cx="1801813" cy="1608138"/>
          </a:xfrm>
          <a:prstGeom prst="rect">
            <a:avLst/>
          </a:prstGeom>
        </p:spPr>
      </p:pic>
      <p:pic>
        <p:nvPicPr>
          <p:cNvPr id="28" name="Picture 27" descr="A picture containing logo&#10;&#10;Description automatically generated">
            <a:extLst>
              <a:ext uri="{FF2B5EF4-FFF2-40B4-BE49-F238E27FC236}">
                <a16:creationId xmlns:a16="http://schemas.microsoft.com/office/drawing/2014/main" id="{1589623A-F9FB-469A-B011-1C00B3464F0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14193" y="3110706"/>
            <a:ext cx="1801813" cy="1992313"/>
          </a:xfrm>
          <a:prstGeom prst="rect">
            <a:avLst/>
          </a:prstGeom>
        </p:spPr>
      </p:pic>
      <p:pic>
        <p:nvPicPr>
          <p:cNvPr id="30" name="Picture 29">
            <a:extLst>
              <a:ext uri="{FF2B5EF4-FFF2-40B4-BE49-F238E27FC236}">
                <a16:creationId xmlns:a16="http://schemas.microsoft.com/office/drawing/2014/main" id="{57135399-0596-47C7-BB89-026710FB561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97397" y="1194596"/>
            <a:ext cx="2339655" cy="823501"/>
          </a:xfrm>
          <a:prstGeom prst="rect">
            <a:avLst/>
          </a:prstGeom>
        </p:spPr>
      </p:pic>
      <p:pic>
        <p:nvPicPr>
          <p:cNvPr id="32" name="Picture 31" descr="Universitat de Barcelona">
            <a:extLst>
              <a:ext uri="{FF2B5EF4-FFF2-40B4-BE49-F238E27FC236}">
                <a16:creationId xmlns:a16="http://schemas.microsoft.com/office/drawing/2014/main" id="{24DC2B39-EECA-44B7-923A-CC5F27B2F67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426050" y="3168075"/>
            <a:ext cx="2587625" cy="798513"/>
          </a:xfrm>
          <a:prstGeom prst="rect">
            <a:avLst/>
          </a:prstGeom>
        </p:spPr>
      </p:pic>
      <p:pic>
        <p:nvPicPr>
          <p:cNvPr id="25" name="Picture 24" descr="Logo&#10;&#10;Description automatically generated">
            <a:extLst>
              <a:ext uri="{FF2B5EF4-FFF2-40B4-BE49-F238E27FC236}">
                <a16:creationId xmlns:a16="http://schemas.microsoft.com/office/drawing/2014/main" id="{F8855404-B6FD-4BEB-A0A6-C0357AD4ADB4}"/>
              </a:ext>
            </a:extLst>
          </p:cNvPr>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251315" y="1508124"/>
            <a:ext cx="1801813" cy="1292226"/>
          </a:xfrm>
          <a:prstGeom prst="rect">
            <a:avLst/>
          </a:prstGeom>
        </p:spPr>
      </p:pic>
      <p:pic>
        <p:nvPicPr>
          <p:cNvPr id="27" name="Picture 8">
            <a:extLst>
              <a:ext uri="{FF2B5EF4-FFF2-40B4-BE49-F238E27FC236}">
                <a16:creationId xmlns:a16="http://schemas.microsoft.com/office/drawing/2014/main" id="{6DB4E832-4C9F-4FE1-85F5-D3DB652286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9493735" y="3227464"/>
            <a:ext cx="1586546" cy="1586546"/>
          </a:xfrm>
          <a:prstGeom prst="rect">
            <a:avLst/>
          </a:prstGeom>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DAA338B2-2B69-44D5-AE7D-D64528D7FD5B}"/>
              </a:ext>
            </a:extLst>
          </p:cNvPr>
          <p:cNvSpPr>
            <a:spLocks noGrp="1"/>
          </p:cNvSpPr>
          <p:nvPr>
            <p:ph type="title"/>
          </p:nvPr>
        </p:nvSpPr>
        <p:spPr>
          <a:xfrm>
            <a:off x="960120" y="50800"/>
            <a:ext cx="10271760" cy="936626"/>
          </a:xfrm>
        </p:spPr>
        <p:txBody>
          <a:bodyPr vert="horz" lIns="91440" tIns="45720" rIns="91440" bIns="45720" rtlCol="0" anchor="ctr">
            <a:normAutofit/>
          </a:bodyPr>
          <a:lstStyle/>
          <a:p>
            <a:pPr algn="ctr"/>
            <a:r>
              <a:rPr lang="en-US" sz="4000" kern="1200" dirty="0">
                <a:solidFill>
                  <a:schemeClr val="tx1">
                    <a:lumMod val="75000"/>
                    <a:lumOff val="25000"/>
                  </a:schemeClr>
                </a:solidFill>
                <a:latin typeface="+mj-lt"/>
                <a:ea typeface="+mj-ea"/>
                <a:cs typeface="+mj-cs"/>
              </a:rPr>
              <a:t>The ONLIFE Partners</a:t>
            </a:r>
          </a:p>
        </p:txBody>
      </p:sp>
      <p:pic>
        <p:nvPicPr>
          <p:cNvPr id="7" name="Picture 6">
            <a:extLst>
              <a:ext uri="{FF2B5EF4-FFF2-40B4-BE49-F238E27FC236}">
                <a16:creationId xmlns:a16="http://schemas.microsoft.com/office/drawing/2014/main" id="{EE84DC83-812C-A69E-E3B2-4F00F5CD81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84890" y="3604784"/>
            <a:ext cx="3068815" cy="2169869"/>
          </a:xfrm>
          <a:prstGeom prst="rect">
            <a:avLst/>
          </a:prstGeom>
        </p:spPr>
      </p:pic>
      <p:pic>
        <p:nvPicPr>
          <p:cNvPr id="9" name="Picture 8">
            <a:extLst>
              <a:ext uri="{FF2B5EF4-FFF2-40B4-BE49-F238E27FC236}">
                <a16:creationId xmlns:a16="http://schemas.microsoft.com/office/drawing/2014/main" id="{D5F12117-1477-6233-C477-D0466A20B1DB}"/>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578573" y="2210302"/>
            <a:ext cx="2130422" cy="759501"/>
          </a:xfrm>
          <a:prstGeom prst="rect">
            <a:avLst/>
          </a:prstGeom>
        </p:spPr>
      </p:pic>
      <p:pic>
        <p:nvPicPr>
          <p:cNvPr id="11" name="Picture 10">
            <a:extLst>
              <a:ext uri="{FF2B5EF4-FFF2-40B4-BE49-F238E27FC236}">
                <a16:creationId xmlns:a16="http://schemas.microsoft.com/office/drawing/2014/main" id="{E9EB71B8-74C2-1B92-B1A7-486D8C2EAE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41810" y="1289208"/>
            <a:ext cx="2801750" cy="2790698"/>
          </a:xfrm>
          <a:prstGeom prst="rect">
            <a:avLst/>
          </a:prstGeom>
        </p:spPr>
      </p:pic>
    </p:spTree>
    <p:extLst>
      <p:ext uri="{BB962C8B-B14F-4D97-AF65-F5344CB8AC3E}">
        <p14:creationId xmlns:p14="http://schemas.microsoft.com/office/powerpoint/2010/main" val="133109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en-US" sz="3600" b="1" dirty="0" smtClean="0">
                <a:solidFill>
                  <a:schemeClr val="tx2"/>
                </a:solidFill>
              </a:rPr>
              <a:t>The context</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p:txBody>
          <a:bodyPr/>
          <a:lstStyle/>
          <a:p>
            <a:pPr marL="0" indent="0">
              <a:buNone/>
            </a:pPr>
            <a:r>
              <a:rPr lang="en-US" i="1" dirty="0" smtClean="0"/>
              <a:t>Disruptive </a:t>
            </a:r>
            <a:r>
              <a:rPr lang="en-US" i="1" dirty="0"/>
              <a:t>times need disruptive </a:t>
            </a:r>
            <a:r>
              <a:rPr lang="en-US" i="1" dirty="0" smtClean="0"/>
              <a:t>measures:</a:t>
            </a:r>
          </a:p>
          <a:p>
            <a:pPr marL="0" indent="0">
              <a:buNone/>
            </a:pPr>
            <a:endParaRPr lang="en-US" dirty="0" smtClean="0"/>
          </a:p>
          <a:p>
            <a:pPr marL="0" indent="0">
              <a:buNone/>
            </a:pPr>
            <a:r>
              <a:rPr lang="en-US" dirty="0" smtClean="0"/>
              <a:t>The </a:t>
            </a:r>
            <a:r>
              <a:rPr lang="en-US" dirty="0"/>
              <a:t>Covid19 pandemic and the more recent emergencies - see the Ukrainian conflicts and </a:t>
            </a:r>
            <a:r>
              <a:rPr lang="en-US" dirty="0" smtClean="0"/>
              <a:t>the earthquakes </a:t>
            </a:r>
            <a:r>
              <a:rPr lang="en-US" dirty="0"/>
              <a:t>in Turkey- have dramatically underlined the necessity for today's education </a:t>
            </a:r>
            <a:r>
              <a:rPr lang="en-US" dirty="0" smtClean="0"/>
              <a:t>system to </a:t>
            </a:r>
            <a:r>
              <a:rPr lang="en-US" dirty="0"/>
              <a:t>be able to follow abrupt change and meet the challenging demands of a </a:t>
            </a:r>
            <a:r>
              <a:rPr lang="en-US" dirty="0" smtClean="0"/>
              <a:t>globalized technologically </a:t>
            </a:r>
            <a:r>
              <a:rPr lang="en-US" dirty="0"/>
              <a:t>driven society.</a:t>
            </a:r>
            <a:endParaRPr lang="en-GB" dirty="0"/>
          </a:p>
        </p:txBody>
      </p:sp>
    </p:spTree>
    <p:extLst>
      <p:ext uri="{BB962C8B-B14F-4D97-AF65-F5344CB8AC3E}">
        <p14:creationId xmlns:p14="http://schemas.microsoft.com/office/powerpoint/2010/main" val="189347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en-US" sz="3600" b="1" dirty="0" smtClean="0">
                <a:solidFill>
                  <a:schemeClr val="tx2"/>
                </a:solidFill>
              </a:rPr>
              <a:t>The context</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p:txBody>
          <a:bodyPr/>
          <a:lstStyle/>
          <a:p>
            <a:pPr marL="0" indent="0">
              <a:buNone/>
            </a:pPr>
            <a:r>
              <a:rPr lang="en-US" i="1" dirty="0" smtClean="0"/>
              <a:t>Disruptive </a:t>
            </a:r>
            <a:r>
              <a:rPr lang="en-US" i="1" dirty="0"/>
              <a:t>times need </a:t>
            </a:r>
            <a:r>
              <a:rPr lang="en-US" i="1" dirty="0" smtClean="0"/>
              <a:t>disruptive measures:</a:t>
            </a:r>
          </a:p>
          <a:p>
            <a:pPr marL="0" indent="0">
              <a:buNone/>
            </a:pPr>
            <a:endParaRPr lang="en-US" i="1" dirty="0"/>
          </a:p>
          <a:p>
            <a:pPr marL="0" indent="0">
              <a:buNone/>
            </a:pPr>
            <a:r>
              <a:rPr lang="en-US" dirty="0"/>
              <a:t>One of the main current challenges for education, instructors, students, schools and </a:t>
            </a:r>
            <a:r>
              <a:rPr lang="en-US" dirty="0" smtClean="0"/>
              <a:t>educational authorities </a:t>
            </a:r>
            <a:r>
              <a:rPr lang="en-US" dirty="0"/>
              <a:t>is to be able to conduct Teaching and Learning activities in a Hybrid format, that is, </a:t>
            </a:r>
            <a:r>
              <a:rPr lang="en-US" dirty="0" smtClean="0"/>
              <a:t>to combine </a:t>
            </a:r>
            <a:r>
              <a:rPr lang="en-US" dirty="0"/>
              <a:t>physical, online, and remote learning in a blended </a:t>
            </a:r>
            <a:r>
              <a:rPr lang="en-US" dirty="0" smtClean="0"/>
              <a:t>process.</a:t>
            </a:r>
          </a:p>
        </p:txBody>
      </p:sp>
    </p:spTree>
    <p:extLst>
      <p:ext uri="{BB962C8B-B14F-4D97-AF65-F5344CB8AC3E}">
        <p14:creationId xmlns:p14="http://schemas.microsoft.com/office/powerpoint/2010/main" val="92027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en-US" sz="3600" b="1" dirty="0" smtClean="0">
                <a:solidFill>
                  <a:schemeClr val="tx2"/>
                </a:solidFill>
              </a:rPr>
              <a:t>The proposed solution</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p:txBody>
          <a:bodyPr>
            <a:normAutofit fontScale="92500" lnSpcReduction="10000"/>
          </a:bodyPr>
          <a:lstStyle/>
          <a:p>
            <a:pPr marL="0" indent="0">
              <a:buNone/>
            </a:pPr>
            <a:r>
              <a:rPr lang="en-US" i="1" dirty="0" smtClean="0"/>
              <a:t>A set of tools to face challenging moments:</a:t>
            </a:r>
          </a:p>
          <a:p>
            <a:pPr marL="0" indent="0">
              <a:buNone/>
            </a:pPr>
            <a:r>
              <a:rPr lang="en-US" dirty="0" smtClean="0"/>
              <a:t>Within such context, the </a:t>
            </a:r>
            <a:r>
              <a:rPr lang="en-US" dirty="0"/>
              <a:t>ONLIFE project has developed a methodology that facilitates the adaptability of teachers to remote teaching, enabling them to possess hybrid competencies as educators</a:t>
            </a:r>
            <a:r>
              <a:rPr lang="en-US" dirty="0" smtClean="0"/>
              <a:t>.</a:t>
            </a:r>
          </a:p>
          <a:p>
            <a:pPr marL="0" indent="0">
              <a:buNone/>
            </a:pPr>
            <a:r>
              <a:rPr lang="en-US" i="1" dirty="0" smtClean="0"/>
              <a:t>The consortium has been creating:</a:t>
            </a:r>
          </a:p>
          <a:p>
            <a:pPr fontAlgn="base"/>
            <a:r>
              <a:rPr lang="it-IT" sz="2400" dirty="0" smtClean="0"/>
              <a:t>O1</a:t>
            </a:r>
            <a:r>
              <a:rPr lang="it-IT" sz="2400" dirty="0"/>
              <a:t>. </a:t>
            </a:r>
            <a:r>
              <a:rPr lang="it-IT" sz="2400" dirty="0" err="1">
                <a:hlinkClick r:id="rId4"/>
              </a:rPr>
              <a:t>Guidebook</a:t>
            </a:r>
            <a:r>
              <a:rPr lang="it-IT" sz="2400" dirty="0">
                <a:hlinkClick r:id="rId4"/>
              </a:rPr>
              <a:t> “Pattern for </a:t>
            </a:r>
            <a:r>
              <a:rPr lang="it-IT" sz="2400" dirty="0" err="1">
                <a:hlinkClick r:id="rId4"/>
              </a:rPr>
              <a:t>enhancing</a:t>
            </a:r>
            <a:r>
              <a:rPr lang="it-IT" sz="2400" dirty="0">
                <a:hlinkClick r:id="rId4"/>
              </a:rPr>
              <a:t> </a:t>
            </a:r>
            <a:r>
              <a:rPr lang="it-IT" sz="2400" dirty="0" err="1">
                <a:hlinkClick r:id="rId4"/>
              </a:rPr>
              <a:t>digital</a:t>
            </a:r>
            <a:r>
              <a:rPr lang="it-IT" sz="2400" dirty="0">
                <a:hlinkClick r:id="rId4"/>
              </a:rPr>
              <a:t> </a:t>
            </a:r>
            <a:r>
              <a:rPr lang="it-IT" sz="2400" dirty="0" err="1">
                <a:hlinkClick r:id="rId4"/>
              </a:rPr>
              <a:t>technologies</a:t>
            </a:r>
            <a:r>
              <a:rPr lang="it-IT" sz="2400" dirty="0">
                <a:hlinkClick r:id="rId4"/>
              </a:rPr>
              <a:t> in School </a:t>
            </a:r>
            <a:r>
              <a:rPr lang="it-IT" sz="2400" dirty="0" err="1">
                <a:hlinkClick r:id="rId4"/>
              </a:rPr>
              <a:t>education</a:t>
            </a:r>
            <a:r>
              <a:rPr lang="it-IT" sz="2400" dirty="0">
                <a:hlinkClick r:id="rId4"/>
              </a:rPr>
              <a:t>”</a:t>
            </a:r>
            <a:endParaRPr lang="it-IT" sz="2400" dirty="0"/>
          </a:p>
          <a:p>
            <a:pPr fontAlgn="base"/>
            <a:r>
              <a:rPr lang="it-IT" sz="2400" dirty="0"/>
              <a:t>O2. </a:t>
            </a:r>
            <a:r>
              <a:rPr lang="it-IT" sz="2400" u="sng" dirty="0" err="1"/>
              <a:t>Guidebook</a:t>
            </a:r>
            <a:r>
              <a:rPr lang="it-IT" sz="2400" u="sng" dirty="0"/>
              <a:t> "</a:t>
            </a:r>
            <a:r>
              <a:rPr lang="it-IT" sz="2400" u="sng" dirty="0">
                <a:hlinkClick r:id="rId5"/>
              </a:rPr>
              <a:t>O</a:t>
            </a:r>
            <a:r>
              <a:rPr lang="it-IT" sz="2400" dirty="0">
                <a:hlinkClick r:id="rId5"/>
              </a:rPr>
              <a:t>NLIFE Learning Environment</a:t>
            </a:r>
            <a:r>
              <a:rPr lang="it-IT" sz="2400" dirty="0"/>
              <a:t>"</a:t>
            </a:r>
            <a:br>
              <a:rPr lang="it-IT" sz="2400" dirty="0"/>
            </a:br>
            <a:r>
              <a:rPr lang="it-IT" sz="2400" dirty="0" smtClean="0"/>
              <a:t>-</a:t>
            </a:r>
            <a:r>
              <a:rPr lang="it-IT" sz="2400" dirty="0" smtClean="0">
                <a:hlinkClick r:id="rId6"/>
              </a:rPr>
              <a:t>ONLIFE </a:t>
            </a:r>
            <a:r>
              <a:rPr lang="it-IT" sz="2400" dirty="0">
                <a:hlinkClick r:id="rId6"/>
              </a:rPr>
              <a:t>Learning Platform</a:t>
            </a:r>
            <a:endParaRPr lang="it-IT" sz="2400" dirty="0"/>
          </a:p>
          <a:p>
            <a:pPr fontAlgn="base"/>
            <a:r>
              <a:rPr lang="it-IT" sz="2400" dirty="0"/>
              <a:t>O3. </a:t>
            </a:r>
            <a:r>
              <a:rPr lang="it-IT" sz="2400" dirty="0" err="1">
                <a:hlinkClick r:id="rId7"/>
              </a:rPr>
              <a:t>Guidebook</a:t>
            </a:r>
            <a:r>
              <a:rPr lang="it-IT" sz="2400" dirty="0">
                <a:hlinkClick r:id="rId7"/>
              </a:rPr>
              <a:t> "ONLIFE Learning </a:t>
            </a:r>
            <a:r>
              <a:rPr lang="it-IT" sz="2400" dirty="0" err="1">
                <a:hlinkClick r:id="rId7"/>
              </a:rPr>
              <a:t>Paradigm</a:t>
            </a:r>
            <a:r>
              <a:rPr lang="it-IT" sz="2400" dirty="0">
                <a:hlinkClick r:id="rId7"/>
              </a:rPr>
              <a:t> (OLP) for the </a:t>
            </a:r>
            <a:r>
              <a:rPr lang="it-IT" sz="2400" dirty="0" err="1">
                <a:hlinkClick r:id="rId7"/>
              </a:rPr>
              <a:t>recognition</a:t>
            </a:r>
            <a:r>
              <a:rPr lang="it-IT" sz="2400" dirty="0">
                <a:hlinkClick r:id="rId7"/>
              </a:rPr>
              <a:t> and </a:t>
            </a:r>
            <a:r>
              <a:rPr lang="it-IT" sz="2400" dirty="0" err="1">
                <a:hlinkClick r:id="rId7"/>
              </a:rPr>
              <a:t>validation</a:t>
            </a:r>
            <a:r>
              <a:rPr lang="it-IT" sz="2400" dirty="0">
                <a:hlinkClick r:id="rId7"/>
              </a:rPr>
              <a:t> of </a:t>
            </a:r>
            <a:r>
              <a:rPr lang="it-IT" sz="2400" dirty="0" err="1">
                <a:hlinkClick r:id="rId7"/>
              </a:rPr>
              <a:t>Competences</a:t>
            </a:r>
            <a:r>
              <a:rPr lang="it-IT" sz="2400" dirty="0">
                <a:hlinkClick r:id="rId7"/>
              </a:rPr>
              <a:t> for School </a:t>
            </a:r>
            <a:r>
              <a:rPr lang="it-IT" sz="2400" dirty="0" err="1">
                <a:hlinkClick r:id="rId7"/>
              </a:rPr>
              <a:t>Education</a:t>
            </a:r>
            <a:r>
              <a:rPr lang="it-IT" sz="2400" dirty="0">
                <a:hlinkClick r:id="rId7"/>
              </a:rPr>
              <a:t> </a:t>
            </a:r>
            <a:r>
              <a:rPr lang="it-IT" sz="2400" dirty="0" err="1">
                <a:hlinkClick r:id="rId7"/>
              </a:rPr>
              <a:t>professionals</a:t>
            </a:r>
            <a:r>
              <a:rPr lang="it-IT" sz="2400" dirty="0">
                <a:hlinkClick r:id="rId7"/>
              </a:rPr>
              <a:t>"</a:t>
            </a:r>
            <a:r>
              <a:rPr lang="it-IT" sz="2400" dirty="0"/>
              <a:t/>
            </a:r>
            <a:br>
              <a:rPr lang="it-IT" sz="2400" dirty="0"/>
            </a:br>
            <a:r>
              <a:rPr lang="it-IT" sz="2400" dirty="0"/>
              <a:t>- </a:t>
            </a:r>
            <a:r>
              <a:rPr lang="it-IT" sz="2400" dirty="0">
                <a:hlinkClick r:id="rId8"/>
              </a:rPr>
              <a:t>ONLIFE Self-</a:t>
            </a:r>
            <a:r>
              <a:rPr lang="it-IT" sz="2400" dirty="0" err="1">
                <a:hlinkClick r:id="rId8"/>
              </a:rPr>
              <a:t>Assessment</a:t>
            </a:r>
            <a:r>
              <a:rPr lang="it-IT" sz="2400" dirty="0">
                <a:hlinkClick r:id="rId8"/>
              </a:rPr>
              <a:t> </a:t>
            </a:r>
            <a:r>
              <a:rPr lang="it-IT" sz="2400" dirty="0" err="1">
                <a:hlinkClick r:id="rId8"/>
              </a:rPr>
              <a:t>Tool</a:t>
            </a:r>
            <a:endParaRPr lang="it-IT" sz="2400" dirty="0"/>
          </a:p>
          <a:p>
            <a:pPr fontAlgn="base"/>
            <a:r>
              <a:rPr lang="it-IT" sz="2400" dirty="0"/>
              <a:t>O4. </a:t>
            </a:r>
            <a:r>
              <a:rPr lang="it-IT" sz="2400" dirty="0" err="1">
                <a:hlinkClick r:id="rId9"/>
              </a:rPr>
              <a:t>Guidebook</a:t>
            </a:r>
            <a:r>
              <a:rPr lang="it-IT" sz="2400" dirty="0">
                <a:hlinkClick r:id="rId9"/>
              </a:rPr>
              <a:t> "</a:t>
            </a:r>
            <a:r>
              <a:rPr lang="it-IT" sz="2400" dirty="0" err="1">
                <a:hlinkClick r:id="rId9"/>
              </a:rPr>
              <a:t>Recommendation</a:t>
            </a:r>
            <a:r>
              <a:rPr lang="it-IT" sz="2400" dirty="0">
                <a:hlinkClick r:id="rId9"/>
              </a:rPr>
              <a:t> and </a:t>
            </a:r>
            <a:r>
              <a:rPr lang="it-IT" sz="2400" dirty="0" err="1">
                <a:hlinkClick r:id="rId9"/>
              </a:rPr>
              <a:t>Guidelines</a:t>
            </a:r>
            <a:r>
              <a:rPr lang="it-IT" sz="2400" dirty="0">
                <a:hlinkClick r:id="rId9"/>
              </a:rPr>
              <a:t> for School System </a:t>
            </a:r>
            <a:r>
              <a:rPr lang="it-IT" sz="2400" dirty="0" err="1">
                <a:hlinkClick r:id="rId9"/>
              </a:rPr>
              <a:t>bodies</a:t>
            </a:r>
            <a:r>
              <a:rPr lang="it-IT" sz="2400" dirty="0">
                <a:hlinkClick r:id="rId9"/>
              </a:rPr>
              <a:t>"</a:t>
            </a:r>
            <a:endParaRPr lang="it-IT" sz="2400" dirty="0"/>
          </a:p>
          <a:p>
            <a:pPr marL="0" indent="0">
              <a:buNone/>
            </a:pPr>
            <a:endParaRPr lang="en-US" i="1" dirty="0"/>
          </a:p>
        </p:txBody>
      </p:sp>
    </p:spTree>
    <p:extLst>
      <p:ext uri="{BB962C8B-B14F-4D97-AF65-F5344CB8AC3E}">
        <p14:creationId xmlns:p14="http://schemas.microsoft.com/office/powerpoint/2010/main" val="860424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en-US" sz="3600" b="1" dirty="0" smtClean="0">
                <a:solidFill>
                  <a:schemeClr val="tx2"/>
                </a:solidFill>
              </a:rPr>
              <a:t>The proposed solution</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p:txBody>
          <a:bodyPr/>
          <a:lstStyle/>
          <a:p>
            <a:pPr marL="0" indent="0">
              <a:buNone/>
            </a:pPr>
            <a:r>
              <a:rPr lang="en-US" i="1" dirty="0" smtClean="0"/>
              <a:t>A set of tools targeting different audiences:</a:t>
            </a:r>
          </a:p>
          <a:p>
            <a:pPr marL="0" indent="0">
              <a:buNone/>
            </a:pPr>
            <a:endParaRPr lang="en-US" dirty="0" smtClean="0"/>
          </a:p>
          <a:p>
            <a:pPr marL="0" indent="0">
              <a:buNone/>
            </a:pPr>
            <a:r>
              <a:rPr lang="en-US" dirty="0"/>
              <a:t>The target groups are teachers and educational leaders, as they first need to adapt the teaching methodologies </a:t>
            </a:r>
            <a:r>
              <a:rPr lang="en-US" dirty="0" smtClean="0"/>
              <a:t>born with the </a:t>
            </a:r>
            <a:r>
              <a:rPr lang="en-US" dirty="0"/>
              <a:t>pandemic and </a:t>
            </a:r>
            <a:r>
              <a:rPr lang="en-US" dirty="0" smtClean="0"/>
              <a:t>newly driven student </a:t>
            </a:r>
            <a:r>
              <a:rPr lang="en-US" dirty="0"/>
              <a:t>needs, </a:t>
            </a:r>
            <a:r>
              <a:rPr lang="en-US" dirty="0" smtClean="0"/>
              <a:t>but the project targets as </a:t>
            </a:r>
            <a:r>
              <a:rPr lang="en-US" dirty="0"/>
              <a:t>well as students and their families </a:t>
            </a:r>
            <a:r>
              <a:rPr lang="en-US" dirty="0" smtClean="0"/>
              <a:t>who can </a:t>
            </a:r>
            <a:r>
              <a:rPr lang="en-US" dirty="0"/>
              <a:t>benefit from the innovative learning </a:t>
            </a:r>
            <a:r>
              <a:rPr lang="en-US" dirty="0" smtClean="0"/>
              <a:t>materials produced.</a:t>
            </a:r>
            <a:endParaRPr lang="en-US" i="1" dirty="0"/>
          </a:p>
        </p:txBody>
      </p:sp>
    </p:spTree>
    <p:extLst>
      <p:ext uri="{BB962C8B-B14F-4D97-AF65-F5344CB8AC3E}">
        <p14:creationId xmlns:p14="http://schemas.microsoft.com/office/powerpoint/2010/main" val="1243292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en-US" sz="3600" b="1" dirty="0" smtClean="0">
                <a:solidFill>
                  <a:schemeClr val="tx2"/>
                </a:solidFill>
              </a:rPr>
              <a:t>The proposed solution</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p:txBody>
          <a:bodyPr/>
          <a:lstStyle/>
          <a:p>
            <a:pPr marL="0" indent="0">
              <a:buNone/>
            </a:pPr>
            <a:r>
              <a:rPr lang="en-US" i="1" dirty="0" smtClean="0"/>
              <a:t>A set of tools targeting different audiences:</a:t>
            </a:r>
          </a:p>
          <a:p>
            <a:pPr marL="0" indent="0">
              <a:buNone/>
            </a:pPr>
            <a:endParaRPr lang="en-US" dirty="0" smtClean="0"/>
          </a:p>
          <a:p>
            <a:pPr marL="0" indent="0">
              <a:buNone/>
            </a:pPr>
            <a:r>
              <a:rPr lang="en-US" dirty="0"/>
              <a:t>The target groups are teachers and educational leaders, as they first need to adapt the teaching methodologies </a:t>
            </a:r>
            <a:r>
              <a:rPr lang="en-US" dirty="0" smtClean="0"/>
              <a:t>born with the </a:t>
            </a:r>
            <a:r>
              <a:rPr lang="en-US" dirty="0"/>
              <a:t>pandemic and </a:t>
            </a:r>
            <a:r>
              <a:rPr lang="en-US" dirty="0" smtClean="0"/>
              <a:t>newly driven student </a:t>
            </a:r>
            <a:r>
              <a:rPr lang="en-US" dirty="0"/>
              <a:t>needs, </a:t>
            </a:r>
            <a:r>
              <a:rPr lang="en-US" dirty="0" smtClean="0"/>
              <a:t>but the project targets as </a:t>
            </a:r>
            <a:r>
              <a:rPr lang="en-US" dirty="0"/>
              <a:t>well as students and their families </a:t>
            </a:r>
            <a:r>
              <a:rPr lang="en-US" dirty="0" smtClean="0"/>
              <a:t>who can </a:t>
            </a:r>
            <a:r>
              <a:rPr lang="en-US" dirty="0"/>
              <a:t>benefit from the innovative learning </a:t>
            </a:r>
            <a:r>
              <a:rPr lang="en-US" dirty="0" smtClean="0"/>
              <a:t>materials produced.</a:t>
            </a:r>
            <a:endParaRPr lang="en-US" i="1" dirty="0"/>
          </a:p>
        </p:txBody>
      </p:sp>
    </p:spTree>
    <p:extLst>
      <p:ext uri="{BB962C8B-B14F-4D97-AF65-F5344CB8AC3E}">
        <p14:creationId xmlns:p14="http://schemas.microsoft.com/office/powerpoint/2010/main" val="613292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en-US" sz="3600" b="1" dirty="0" smtClean="0">
                <a:solidFill>
                  <a:schemeClr val="tx2"/>
                </a:solidFill>
              </a:rPr>
              <a:t>The proposed solution</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p:txBody>
          <a:bodyPr>
            <a:normAutofit lnSpcReduction="10000"/>
          </a:bodyPr>
          <a:lstStyle/>
          <a:p>
            <a:pPr marL="0" indent="0">
              <a:buNone/>
            </a:pPr>
            <a:r>
              <a:rPr lang="en-US" i="1" dirty="0" smtClean="0"/>
              <a:t>A set of tools for responding to the current educational scenario in order to:</a:t>
            </a:r>
          </a:p>
          <a:p>
            <a:pPr marL="0" indent="0">
              <a:buNone/>
            </a:pPr>
            <a:endParaRPr lang="en-US" dirty="0" smtClean="0"/>
          </a:p>
          <a:p>
            <a:pPr>
              <a:buFont typeface="Wingdings" panose="05000000000000000000" pitchFamily="2" charset="2"/>
              <a:buChar char="ü"/>
            </a:pPr>
            <a:r>
              <a:rPr lang="en-US" dirty="0" smtClean="0"/>
              <a:t>Modernize </a:t>
            </a:r>
            <a:r>
              <a:rPr lang="en-US" dirty="0"/>
              <a:t>the educational training system supporting teaching practices in terms of knowledge </a:t>
            </a:r>
            <a:r>
              <a:rPr lang="en-US" dirty="0" smtClean="0"/>
              <a:t>sharing;</a:t>
            </a:r>
          </a:p>
          <a:p>
            <a:pPr>
              <a:buFont typeface="Wingdings" panose="05000000000000000000" pitchFamily="2" charset="2"/>
              <a:buChar char="ü"/>
            </a:pPr>
            <a:r>
              <a:rPr lang="en-US" dirty="0" smtClean="0"/>
              <a:t>Equip </a:t>
            </a:r>
            <a:r>
              <a:rPr lang="en-US" dirty="0"/>
              <a:t>teachers and educational leaders with the right competences to answer to the digital transformation accelerated by the COVID-19 </a:t>
            </a:r>
            <a:r>
              <a:rPr lang="en-US" dirty="0" smtClean="0"/>
              <a:t>pandemic; </a:t>
            </a:r>
          </a:p>
          <a:p>
            <a:pPr>
              <a:buFont typeface="Wingdings" panose="05000000000000000000" pitchFamily="2" charset="2"/>
              <a:buChar char="ü"/>
            </a:pPr>
            <a:r>
              <a:rPr lang="en-US" dirty="0" smtClean="0"/>
              <a:t>Increase </a:t>
            </a:r>
            <a:r>
              <a:rPr lang="en-US" dirty="0"/>
              <a:t>the building capacity to implement online, blended, and distant learning </a:t>
            </a:r>
            <a:r>
              <a:rPr lang="en-US" dirty="0" smtClean="0"/>
              <a:t>solutions.</a:t>
            </a:r>
            <a:endParaRPr lang="en-US" i="1" dirty="0"/>
          </a:p>
        </p:txBody>
      </p:sp>
    </p:spTree>
    <p:extLst>
      <p:ext uri="{BB962C8B-B14F-4D97-AF65-F5344CB8AC3E}">
        <p14:creationId xmlns:p14="http://schemas.microsoft.com/office/powerpoint/2010/main" val="603770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en-US" sz="3600" b="1" dirty="0" smtClean="0">
                <a:solidFill>
                  <a:schemeClr val="tx2"/>
                </a:solidFill>
              </a:rPr>
              <a:t>The IO4 in details</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p:txBody>
          <a:bodyPr>
            <a:normAutofit/>
          </a:bodyPr>
          <a:lstStyle/>
          <a:p>
            <a:pPr marL="0" indent="0">
              <a:buNone/>
            </a:pPr>
            <a:r>
              <a:rPr lang="en-US" dirty="0"/>
              <a:t>The </a:t>
            </a:r>
            <a:r>
              <a:rPr lang="en-US" dirty="0" smtClean="0"/>
              <a:t>IO4 wants to summarize </a:t>
            </a:r>
            <a:r>
              <a:rPr lang="en-US" dirty="0"/>
              <a:t>all project </a:t>
            </a:r>
            <a:r>
              <a:rPr lang="en-US" dirty="0" smtClean="0"/>
              <a:t>references. It follows a precise structure organized in 3 sections:</a:t>
            </a:r>
          </a:p>
          <a:p>
            <a:pPr>
              <a:buFont typeface="Wingdings" panose="05000000000000000000" pitchFamily="2" charset="2"/>
              <a:buChar char="ü"/>
            </a:pPr>
            <a:endParaRPr lang="en-US" dirty="0" smtClean="0"/>
          </a:p>
          <a:p>
            <a:pPr>
              <a:buFont typeface="Wingdings" panose="05000000000000000000" pitchFamily="2" charset="2"/>
              <a:buChar char="ü"/>
            </a:pPr>
            <a:endParaRPr lang="en-US" dirty="0"/>
          </a:p>
          <a:p>
            <a:pPr>
              <a:buFont typeface="Wingdings" panose="05000000000000000000" pitchFamily="2" charset="2"/>
              <a:buChar char="ü"/>
            </a:pPr>
            <a:r>
              <a:rPr lang="en-US" dirty="0" smtClean="0"/>
              <a:t>Theoretical Framework</a:t>
            </a:r>
          </a:p>
          <a:p>
            <a:pPr>
              <a:buFont typeface="Wingdings" panose="05000000000000000000" pitchFamily="2" charset="2"/>
              <a:buChar char="ü"/>
            </a:pPr>
            <a:r>
              <a:rPr lang="en-US" dirty="0" smtClean="0"/>
              <a:t>The Guidelines </a:t>
            </a:r>
            <a:r>
              <a:rPr lang="en-US" dirty="0"/>
              <a:t>for teachers and school bodies on how to successfully implement hybrid learning and teaching techniques in times of </a:t>
            </a:r>
            <a:r>
              <a:rPr lang="en-US" dirty="0" smtClean="0"/>
              <a:t>crisis</a:t>
            </a:r>
          </a:p>
          <a:p>
            <a:pPr>
              <a:buFont typeface="Wingdings" panose="05000000000000000000" pitchFamily="2" charset="2"/>
              <a:buChar char="ü"/>
            </a:pPr>
            <a:r>
              <a:rPr lang="en-US" dirty="0" smtClean="0"/>
              <a:t>Policy Recommendations for school system bodies</a:t>
            </a:r>
            <a:endParaRPr lang="en-US" i="1" dirty="0"/>
          </a:p>
        </p:txBody>
      </p:sp>
    </p:spTree>
    <p:extLst>
      <p:ext uri="{BB962C8B-B14F-4D97-AF65-F5344CB8AC3E}">
        <p14:creationId xmlns:p14="http://schemas.microsoft.com/office/powerpoint/2010/main" val="86028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en-US" sz="3600" b="1" dirty="0" smtClean="0">
                <a:solidFill>
                  <a:schemeClr val="tx2"/>
                </a:solidFill>
              </a:rPr>
              <a:t>The Theoretical Framework</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6" name="Content Placeholder 5">
            <a:extLst>
              <a:ext uri="{FF2B5EF4-FFF2-40B4-BE49-F238E27FC236}">
                <a16:creationId xmlns:a16="http://schemas.microsoft.com/office/drawing/2014/main" id="{141A5946-F03C-7D16-74F0-4B6AF155031D}"/>
              </a:ext>
            </a:extLst>
          </p:cNvPr>
          <p:cNvSpPr>
            <a:spLocks noGrp="1"/>
          </p:cNvSpPr>
          <p:nvPr>
            <p:ph idx="1"/>
          </p:nvPr>
        </p:nvSpPr>
        <p:spPr/>
        <p:txBody>
          <a:bodyPr>
            <a:normAutofit/>
          </a:bodyPr>
          <a:lstStyle/>
          <a:p>
            <a:pPr marL="0" indent="0">
              <a:buNone/>
            </a:pPr>
            <a:r>
              <a:rPr lang="en-US" dirty="0" smtClean="0"/>
              <a:t>The theoretical framework provides the basis for our Report starting from </a:t>
            </a:r>
            <a:r>
              <a:rPr lang="en-GB" dirty="0" smtClean="0"/>
              <a:t>introduction and philosophy behind ONLIFE and exploring then the following topics:</a:t>
            </a:r>
          </a:p>
          <a:p>
            <a:pPr marL="0" indent="0">
              <a:buNone/>
            </a:pPr>
            <a:endParaRPr lang="en-GB" dirty="0" smtClean="0"/>
          </a:p>
          <a:p>
            <a:pPr>
              <a:buFont typeface="Wingdings" panose="05000000000000000000" pitchFamily="2" charset="2"/>
              <a:buChar char="ü"/>
            </a:pPr>
            <a:r>
              <a:rPr lang="en-US" dirty="0" smtClean="0"/>
              <a:t>Online </a:t>
            </a:r>
            <a:r>
              <a:rPr lang="en-US" dirty="0"/>
              <a:t>learning quality standards and the comparative framework of e-learning quality </a:t>
            </a:r>
            <a:r>
              <a:rPr lang="en-US" dirty="0" smtClean="0"/>
              <a:t>standards</a:t>
            </a:r>
          </a:p>
          <a:p>
            <a:pPr>
              <a:buFont typeface="Wingdings" panose="05000000000000000000" pitchFamily="2" charset="2"/>
              <a:buChar char="ü"/>
            </a:pPr>
            <a:r>
              <a:rPr lang="en-US" dirty="0"/>
              <a:t>E</a:t>
            </a:r>
            <a:r>
              <a:rPr lang="en-US" dirty="0" smtClean="0"/>
              <a:t>merging </a:t>
            </a:r>
            <a:r>
              <a:rPr lang="en-US" dirty="0"/>
              <a:t>teaching skills for trainers in SE in the digital era </a:t>
            </a:r>
            <a:endParaRPr lang="en-US" dirty="0" smtClean="0"/>
          </a:p>
          <a:p>
            <a:pPr>
              <a:buFont typeface="Wingdings" panose="05000000000000000000" pitchFamily="2" charset="2"/>
              <a:buChar char="ü"/>
            </a:pPr>
            <a:r>
              <a:rPr lang="en-US" dirty="0"/>
              <a:t>The framework of the innovative assessment designed by the consortium</a:t>
            </a:r>
          </a:p>
        </p:txBody>
      </p:sp>
    </p:spTree>
    <p:extLst>
      <p:ext uri="{BB962C8B-B14F-4D97-AF65-F5344CB8AC3E}">
        <p14:creationId xmlns:p14="http://schemas.microsoft.com/office/powerpoint/2010/main" val="96941990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1198</Words>
  <Application>Microsoft Office PowerPoint</Application>
  <PresentationFormat>Widescreen</PresentationFormat>
  <Paragraphs>105</Paragraphs>
  <Slides>19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19</vt:i4>
      </vt:variant>
    </vt:vector>
  </HeadingPairs>
  <TitlesOfParts>
    <vt:vector size="24" baseType="lpstr">
      <vt:lpstr>Arial</vt:lpstr>
      <vt:lpstr>Calibri</vt:lpstr>
      <vt:lpstr>Calibri Light</vt:lpstr>
      <vt:lpstr>Wingdings</vt:lpstr>
      <vt:lpstr>1_Office Theme</vt:lpstr>
      <vt:lpstr>Presentazione standard di PowerPoint</vt:lpstr>
      <vt:lpstr>The context</vt:lpstr>
      <vt:lpstr>The context</vt:lpstr>
      <vt:lpstr>The proposed solution</vt:lpstr>
      <vt:lpstr>The proposed solution</vt:lpstr>
      <vt:lpstr>The proposed solution</vt:lpstr>
      <vt:lpstr>The proposed solution</vt:lpstr>
      <vt:lpstr>The IO4 in details</vt:lpstr>
      <vt:lpstr>The Theoretical Framework</vt:lpstr>
      <vt:lpstr>The Guidelines</vt:lpstr>
      <vt:lpstr>Policy Recommendations</vt:lpstr>
      <vt:lpstr>Policy Recommendations</vt:lpstr>
      <vt:lpstr>Policy Recommendations</vt:lpstr>
      <vt:lpstr>Policy Recommendations</vt:lpstr>
      <vt:lpstr>Policy Recommendations</vt:lpstr>
      <vt:lpstr>Policy Recommendations</vt:lpstr>
      <vt:lpstr>Policy Recommendations</vt:lpstr>
      <vt:lpstr>Policy Recommendations</vt:lpstr>
      <vt:lpstr>The ONLIFE 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Daphne Kampani</dc:creator>
  <cp:lastModifiedBy>asus</cp:lastModifiedBy>
  <cp:revision>112</cp:revision>
  <dcterms:created xsi:type="dcterms:W3CDTF">2022-11-16T09:05:15Z</dcterms:created>
  <dcterms:modified xsi:type="dcterms:W3CDTF">2023-04-30T17:16:34Z</dcterms:modified>
</cp:coreProperties>
</file>